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8"/>
  </p:notesMasterIdLst>
  <p:handoutMasterIdLst>
    <p:handoutMasterId r:id="rId19"/>
  </p:handoutMasterIdLst>
  <p:sldIdLst>
    <p:sldId id="275" r:id="rId2"/>
    <p:sldId id="277" r:id="rId3"/>
    <p:sldId id="256" r:id="rId4"/>
    <p:sldId id="262" r:id="rId5"/>
    <p:sldId id="263" r:id="rId6"/>
    <p:sldId id="259" r:id="rId7"/>
    <p:sldId id="260" r:id="rId8"/>
    <p:sldId id="276" r:id="rId9"/>
    <p:sldId id="268" r:id="rId10"/>
    <p:sldId id="266" r:id="rId11"/>
    <p:sldId id="265" r:id="rId12"/>
    <p:sldId id="267" r:id="rId13"/>
    <p:sldId id="272" r:id="rId14"/>
    <p:sldId id="270" r:id="rId15"/>
    <p:sldId id="271"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E37431-91B9-49D3-A666-BA9112891CB1}">
          <p14:sldIdLst>
            <p14:sldId id="275"/>
            <p14:sldId id="277"/>
            <p14:sldId id="256"/>
            <p14:sldId id="262"/>
            <p14:sldId id="263"/>
            <p14:sldId id="259"/>
            <p14:sldId id="260"/>
          </p14:sldIdLst>
        </p14:section>
        <p14:section name="Summary Section" id="{4AECE57F-A7EE-4F6E-AE47-9D8A1830D5AA}">
          <p14:sldIdLst>
            <p14:sldId id="276"/>
          </p14:sldIdLst>
        </p14:section>
        <p14:section name="Hussain Mohammed Ershad (1982-1990)  " id="{9CB48A43-5AA9-45FF-8A8A-B7E3F3749F55}">
          <p14:sldIdLst>
            <p14:sldId id="268"/>
          </p14:sldIdLst>
        </p14:section>
        <p14:section name="Ziaur Rahman, (1975-81)  " id="{3B716134-91B3-4AEC-9999-1E25A23B34E1}">
          <p14:sldIdLst>
            <p14:sldId id="266"/>
          </p14:sldIdLst>
        </p14:section>
        <p14:section name="Hussain Mohammed Ershad (1982-1990)  " id="{A1E20CE8-34E0-400E-B98D-1533A8C91E06}">
          <p14:sldIdLst>
            <p14:sldId id="265"/>
          </p14:sldIdLst>
        </p14:section>
        <p14:section name="Ziaur Rahman, (1975-81)  " id="{30422EA4-A62F-49F7-A9CC-D75835315F56}">
          <p14:sldIdLst/>
        </p14:section>
        <p14:section name="Khaleda Zia, (1991-96)  " id="{59FA3EB8-8626-4DD7-A046-B6B5C6BD4BBA}">
          <p14:sldIdLst>
            <p14:sldId id="267"/>
          </p14:sldIdLst>
        </p14:section>
        <p14:section name="Sheikh Mujibur Rahman, (1972-75)  " id="{3E1A6E3E-8DA6-469B-9BF0-179195F4A460}">
          <p14:sldIdLst/>
        </p14:section>
        <p14:section name="Sheikh Hasina, (1996-2001) " id="{455C074B-1B30-4144-9C48-CDAD884BB94F}">
          <p14:sldIdLst>
            <p14:sldId id="272"/>
          </p14:sldIdLst>
        </p14:section>
        <p14:section name="Untitled Section" id="{01920FFB-1C0B-4F5F-B031-17935976B440}">
          <p14:sldIdLst>
            <p14:sldId id="270"/>
            <p14:sldId id="271"/>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74" d="100"/>
          <a:sy n="74" d="100"/>
        </p:scale>
        <p:origin x="922" y="43"/>
      </p:cViewPr>
      <p:guideLst/>
    </p:cSldViewPr>
  </p:slideViewPr>
  <p:notesTextViewPr>
    <p:cViewPr>
      <p:scale>
        <a:sx n="1" d="1"/>
        <a:sy n="1" d="1"/>
      </p:scale>
      <p:origin x="0" y="0"/>
    </p:cViewPr>
  </p:notesTextViewPr>
  <p:notesViewPr>
    <p:cSldViewPr snapToGrid="0">
      <p:cViewPr varScale="1">
        <p:scale>
          <a:sx n="57" d="100"/>
          <a:sy n="57" d="100"/>
        </p:scale>
        <p:origin x="2405"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6FB391-C2B8-99C4-9BCC-7650F9817A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D21BED-DFCA-D6B8-397B-EBA07F8777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640DBD-0510-4164-B4B2-EC7AF225D5BB}" type="datetimeFigureOut">
              <a:rPr lang="en-US" smtClean="0"/>
              <a:t>12/12/2022</a:t>
            </a:fld>
            <a:endParaRPr lang="en-US"/>
          </a:p>
        </p:txBody>
      </p:sp>
      <p:sp>
        <p:nvSpPr>
          <p:cNvPr id="4" name="Footer Placeholder 3">
            <a:extLst>
              <a:ext uri="{FF2B5EF4-FFF2-40B4-BE49-F238E27FC236}">
                <a16:creationId xmlns:a16="http://schemas.microsoft.com/office/drawing/2014/main" id="{79267F5D-1871-5856-B0A5-65C78C673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3CAB31-6A42-9D99-3A7C-963E5F489D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306B72-1F17-4EC1-AC8F-15036D26A60A}" type="slidenum">
              <a:rPr lang="en-US" smtClean="0"/>
              <a:t>‹#›</a:t>
            </a:fld>
            <a:endParaRPr lang="en-US"/>
          </a:p>
        </p:txBody>
      </p:sp>
    </p:spTree>
    <p:extLst>
      <p:ext uri="{BB962C8B-B14F-4D97-AF65-F5344CB8AC3E}">
        <p14:creationId xmlns:p14="http://schemas.microsoft.com/office/powerpoint/2010/main" val="136038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CFEFAD-5667-48B6-A917-4880B9FBABAA}"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85347-DD0B-4285-B5E7-4F36C69E9297}" type="slidenum">
              <a:rPr lang="en-US" smtClean="0"/>
              <a:t>‹#›</a:t>
            </a:fld>
            <a:endParaRPr lang="en-US"/>
          </a:p>
        </p:txBody>
      </p:sp>
    </p:spTree>
    <p:extLst>
      <p:ext uri="{BB962C8B-B14F-4D97-AF65-F5344CB8AC3E}">
        <p14:creationId xmlns:p14="http://schemas.microsoft.com/office/powerpoint/2010/main" val="1117875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F85347-DD0B-4285-B5E7-4F36C69E9297}" type="slidenum">
              <a:rPr lang="en-US" smtClean="0"/>
              <a:t>3</a:t>
            </a:fld>
            <a:endParaRPr lang="en-US"/>
          </a:p>
        </p:txBody>
      </p:sp>
    </p:spTree>
    <p:extLst>
      <p:ext uri="{BB962C8B-B14F-4D97-AF65-F5344CB8AC3E}">
        <p14:creationId xmlns:p14="http://schemas.microsoft.com/office/powerpoint/2010/main" val="255104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December 12, 2022</a:t>
            </a:fld>
            <a:endParaRPr lang="en-US" dirty="0"/>
          </a:p>
        </p:txBody>
      </p:sp>
    </p:spTree>
    <p:extLst>
      <p:ext uri="{BB962C8B-B14F-4D97-AF65-F5344CB8AC3E}">
        <p14:creationId xmlns:p14="http://schemas.microsoft.com/office/powerpoint/2010/main" val="3024167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Monday, December 12, 2022</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521620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Monday, December 12, 2022</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7633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December 12, 2022</a:t>
            </a:fld>
            <a:endParaRPr lang="en-US" dirty="0"/>
          </a:p>
        </p:txBody>
      </p:sp>
    </p:spTree>
    <p:extLst>
      <p:ext uri="{BB962C8B-B14F-4D97-AF65-F5344CB8AC3E}">
        <p14:creationId xmlns:p14="http://schemas.microsoft.com/office/powerpoint/2010/main" val="108271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Monday, December 12, 2022</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0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Monday, December 12, 2022</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55093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Monday, December 12, 2022</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851193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Monday, December 12, 2022</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80487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Monday, December 12, 2022</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6275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Monday, December 12, 2022</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27804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Monday, December 12, 2022</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525033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December 12, 2022</a:t>
            </a:fld>
            <a:endParaRPr lang="en-US" dirty="0"/>
          </a:p>
        </p:txBody>
      </p:sp>
    </p:spTree>
    <p:extLst>
      <p:ext uri="{BB962C8B-B14F-4D97-AF65-F5344CB8AC3E}">
        <p14:creationId xmlns:p14="http://schemas.microsoft.com/office/powerpoint/2010/main" val="1080910265"/>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Awami_League"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hyperlink" Target="https://en.wikipedia.org/wiki/National_Awami_Party_(Wali)" TargetMode="External"/><Relationship Id="rId5" Type="http://schemas.openxmlformats.org/officeDocument/2006/relationships/hyperlink" Target="https://en.wikipedia.org/wiki/Pakistan_Muslim_League" TargetMode="External"/><Relationship Id="rId4" Type="http://schemas.openxmlformats.org/officeDocument/2006/relationships/hyperlink" Target="https://en.wikipedia.org/wiki/Bangladesh_Jamaat-e-Islami"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2.png"/><Relationship Id="rId3" Type="http://schemas.openxmlformats.org/officeDocument/2006/relationships/slide" Target="slide9.xml"/><Relationship Id="rId7" Type="http://schemas.openxmlformats.org/officeDocument/2006/relationships/image" Target="../media/image10.png"/><Relationship Id="rId12" Type="http://schemas.openxmlformats.org/officeDocument/2006/relationships/slide" Target="slide12.xml"/><Relationship Id="rId2" Type="http://schemas.openxmlformats.org/officeDocument/2006/relationships/image" Target="../media/image9.png"/><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12.png"/><Relationship Id="rId5" Type="http://schemas.openxmlformats.org/officeDocument/2006/relationships/image" Target="../media/image10.png"/><Relationship Id="rId15" Type="http://schemas.openxmlformats.org/officeDocument/2006/relationships/slide" Target="slide13.xm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slide" Target="slide11.xml"/><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4DCCD66-38D8-DCCB-AA5A-454CDB1AADCE}"/>
              </a:ext>
            </a:extLst>
          </p:cNvPr>
          <p:cNvSpPr>
            <a:spLocks noGrp="1"/>
          </p:cNvSpPr>
          <p:nvPr>
            <p:ph type="body" sz="half" idx="2"/>
          </p:nvPr>
        </p:nvSpPr>
        <p:spPr>
          <a:xfrm>
            <a:off x="549314" y="2472559"/>
            <a:ext cx="3368570" cy="1630017"/>
          </a:xfrm>
        </p:spPr>
        <p:txBody>
          <a:bodyPr>
            <a:normAutofit fontScale="40000" lnSpcReduction="20000"/>
          </a:bodyPr>
          <a:lstStyle/>
          <a:p>
            <a:r>
              <a:rPr lang="en-US" sz="7200" dirty="0">
                <a:ln w="0"/>
                <a:solidFill>
                  <a:schemeClr val="tx1"/>
                </a:solidFill>
                <a:effectLst>
                  <a:outerShdw blurRad="38100" dist="19050" dir="2700000" algn="tl" rotWithShape="0">
                    <a:schemeClr val="dk1">
                      <a:alpha val="40000"/>
                    </a:schemeClr>
                  </a:outerShdw>
                </a:effectLst>
              </a:rPr>
              <a:t>Welcome to Our Presentation</a:t>
            </a:r>
          </a:p>
        </p:txBody>
      </p:sp>
      <p:sp>
        <p:nvSpPr>
          <p:cNvPr id="8" name="Rectangle 7">
            <a:extLst>
              <a:ext uri="{FF2B5EF4-FFF2-40B4-BE49-F238E27FC236}">
                <a16:creationId xmlns:a16="http://schemas.microsoft.com/office/drawing/2014/main" id="{FB3E34FC-ABB4-C067-6BFF-8630852676F4}"/>
              </a:ext>
            </a:extLst>
          </p:cNvPr>
          <p:cNvSpPr/>
          <p:nvPr/>
        </p:nvSpPr>
        <p:spPr>
          <a:xfrm>
            <a:off x="-7819" y="4426"/>
            <a:ext cx="4422913" cy="68579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C4B24D-2D41-C5DD-1EDC-2A625CD30B45}"/>
              </a:ext>
            </a:extLst>
          </p:cNvPr>
          <p:cNvSpPr/>
          <p:nvPr/>
        </p:nvSpPr>
        <p:spPr>
          <a:xfrm>
            <a:off x="4415094" y="6863787"/>
            <a:ext cx="87458" cy="751133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2055B5-7E54-ECEF-64D5-94DC636C13A7}"/>
              </a:ext>
            </a:extLst>
          </p:cNvPr>
          <p:cNvSpPr/>
          <p:nvPr/>
        </p:nvSpPr>
        <p:spPr>
          <a:xfrm>
            <a:off x="-39756" y="0"/>
            <a:ext cx="169738"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Isosceles Triangle 1">
            <a:extLst>
              <a:ext uri="{FF2B5EF4-FFF2-40B4-BE49-F238E27FC236}">
                <a16:creationId xmlns:a16="http://schemas.microsoft.com/office/drawing/2014/main" id="{51000CC1-4B84-F81C-BD19-3AC6C9396C40}"/>
              </a:ext>
            </a:extLst>
          </p:cNvPr>
          <p:cNvSpPr/>
          <p:nvPr/>
        </p:nvSpPr>
        <p:spPr>
          <a:xfrm rot="16200000">
            <a:off x="878622" y="2673229"/>
            <a:ext cx="1127890" cy="1613714"/>
          </a:xfrm>
          <a:prstGeom prst="triangle">
            <a:avLst/>
          </a:prstGeom>
          <a:solidFill>
            <a:schemeClr val="accent2">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E6E073D1-C07F-ABF1-4557-3F0D480BB6F4}"/>
              </a:ext>
            </a:extLst>
          </p:cNvPr>
          <p:cNvSpPr/>
          <p:nvPr/>
        </p:nvSpPr>
        <p:spPr>
          <a:xfrm rot="5400000">
            <a:off x="2450815" y="2682969"/>
            <a:ext cx="1127890" cy="1613714"/>
          </a:xfrm>
          <a:prstGeom prst="triangle">
            <a:avLst/>
          </a:prstGeom>
          <a:solidFill>
            <a:schemeClr val="accent3">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14E85117-AED5-3A35-F722-A4AF2A3B81A4}"/>
              </a:ext>
            </a:extLst>
          </p:cNvPr>
          <p:cNvSpPr/>
          <p:nvPr/>
        </p:nvSpPr>
        <p:spPr>
          <a:xfrm rot="10800000">
            <a:off x="1643958" y="3817621"/>
            <a:ext cx="1127890" cy="1613714"/>
          </a:xfrm>
          <a:prstGeom prst="triangle">
            <a:avLst/>
          </a:prstGeom>
          <a:solidFill>
            <a:schemeClr val="accent1">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50E6B4E2-749B-814C-8D45-EC22C8B11113}"/>
              </a:ext>
            </a:extLst>
          </p:cNvPr>
          <p:cNvSpPr/>
          <p:nvPr/>
        </p:nvSpPr>
        <p:spPr>
          <a:xfrm>
            <a:off x="1643958" y="1536989"/>
            <a:ext cx="1127890" cy="1613714"/>
          </a:xfrm>
          <a:prstGeom prst="triangle">
            <a:avLst/>
          </a:prstGeom>
          <a:solidFill>
            <a:schemeClr val="tx2">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06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700"/>
                                  </p:stCondLst>
                                  <p:childTnLst>
                                    <p:set>
                                      <p:cBhvr>
                                        <p:cTn id="6" dur="1" fill="hold">
                                          <p:stCondLst>
                                            <p:cond delay="0"/>
                                          </p:stCondLst>
                                        </p:cTn>
                                        <p:tgtEl>
                                          <p:spTgt spid="10"/>
                                        </p:tgtEl>
                                        <p:attrNameLst>
                                          <p:attrName>style.visibility</p:attrName>
                                        </p:attrNameLst>
                                      </p:cBhvr>
                                      <p:to>
                                        <p:strVal val="visible"/>
                                      </p:to>
                                    </p:set>
                                    <p:anim calcmode="lin" valueType="num">
                                      <p:cBhvr>
                                        <p:cTn id="7" dur="900" fill="hold"/>
                                        <p:tgtEl>
                                          <p:spTgt spid="10"/>
                                        </p:tgtEl>
                                        <p:attrNameLst>
                                          <p:attrName>ppt_w</p:attrName>
                                        </p:attrNameLst>
                                      </p:cBhvr>
                                      <p:tavLst>
                                        <p:tav tm="0">
                                          <p:val>
                                            <p:fltVal val="0"/>
                                          </p:val>
                                        </p:tav>
                                        <p:tav tm="100000">
                                          <p:val>
                                            <p:strVal val="#ppt_w"/>
                                          </p:val>
                                        </p:tav>
                                      </p:tavLst>
                                    </p:anim>
                                    <p:anim calcmode="lin" valueType="num">
                                      <p:cBhvr>
                                        <p:cTn id="8" dur="9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1600"/>
                            </p:stCondLst>
                            <p:childTnLst>
                              <p:par>
                                <p:cTn id="10" presetID="23" presetClass="entr" presetSubtype="16"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childTnLst>
                                </p:cTn>
                              </p:par>
                            </p:childTnLst>
                          </p:cTn>
                        </p:par>
                        <p:par>
                          <p:cTn id="14" fill="hold">
                            <p:stCondLst>
                              <p:cond delay="2100"/>
                            </p:stCondLst>
                            <p:childTnLst>
                              <p:par>
                                <p:cTn id="15" presetID="2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par>
                          <p:cTn id="19" fill="hold">
                            <p:stCondLst>
                              <p:cond delay="260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childTnLst>
                          </p:cTn>
                        </p:par>
                        <p:par>
                          <p:cTn id="24" fill="hold">
                            <p:stCondLst>
                              <p:cond delay="3100"/>
                            </p:stCondLst>
                            <p:childTnLst>
                              <p:par>
                                <p:cTn id="25" presetID="42" presetClass="path" presetSubtype="0" accel="50000" decel="50000" fill="hold" grpId="0" nodeType="afterEffect">
                                  <p:stCondLst>
                                    <p:cond delay="0"/>
                                  </p:stCondLst>
                                  <p:childTnLst>
                                    <p:animMotion origin="layout" path="M -0.0026 -0.00787 L -0.00208 -1.08843 " pathEditMode="relative" rAng="0" ptsTypes="AA">
                                      <p:cBhvr>
                                        <p:cTn id="26" dur="2000" fill="hold"/>
                                        <p:tgtEl>
                                          <p:spTgt spid="11"/>
                                        </p:tgtEl>
                                        <p:attrNameLst>
                                          <p:attrName>ppt_x</p:attrName>
                                          <p:attrName>ppt_y</p:attrName>
                                        </p:attrNameLst>
                                      </p:cBhvr>
                                      <p:rCtr x="26" y="-54028"/>
                                    </p:animMotion>
                                  </p:childTnLst>
                                </p:cTn>
                              </p:par>
                            </p:childTnLst>
                          </p:cTn>
                        </p:par>
                        <p:par>
                          <p:cTn id="27" fill="hold">
                            <p:stCondLst>
                              <p:cond delay="5100"/>
                            </p:stCondLst>
                            <p:childTnLst>
                              <p:par>
                                <p:cTn id="28" presetID="63" presetClass="path" presetSubtype="0" accel="25000" decel="50000" fill="hold" grpId="0" nodeType="afterEffect">
                                  <p:stCondLst>
                                    <p:cond delay="100"/>
                                  </p:stCondLst>
                                  <p:childTnLst>
                                    <p:animMotion origin="layout" path="M -0.17421 0.00625 L 0.42631 0.00278 " pathEditMode="relative" rAng="0" ptsTypes="AA">
                                      <p:cBhvr>
                                        <p:cTn id="29" dur="800" fill="hold"/>
                                        <p:tgtEl>
                                          <p:spTgt spid="7">
                                            <p:txEl>
                                              <p:pRg st="0" end="0"/>
                                            </p:txEl>
                                          </p:spTgt>
                                        </p:tgtEl>
                                        <p:attrNameLst>
                                          <p:attrName>ppt_x</p:attrName>
                                          <p:attrName>ppt_y</p:attrName>
                                        </p:attrNameLst>
                                      </p:cBhvr>
                                      <p:rCtr x="30026"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animBg="1"/>
      <p:bldP spid="2" grpId="0" animBg="1"/>
      <p:bldP spid="6" grpId="0" animBg="1"/>
      <p:bldP spid="10"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26E4E3B-8E61-E03E-EED1-F9D14C0E66A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89" b="728"/>
          <a:stretch/>
        </p:blipFill>
        <p:spPr>
          <a:xfrm>
            <a:off x="6220047" y="812180"/>
            <a:ext cx="4869711" cy="501405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nvGrpSpPr>
          <p:cNvPr id="5" name="Group 4">
            <a:extLst>
              <a:ext uri="{FF2B5EF4-FFF2-40B4-BE49-F238E27FC236}">
                <a16:creationId xmlns:a16="http://schemas.microsoft.com/office/drawing/2014/main" id="{D58C64A2-C3F4-B83D-6598-FD4C6B7EE877}"/>
              </a:ext>
            </a:extLst>
          </p:cNvPr>
          <p:cNvGrpSpPr/>
          <p:nvPr/>
        </p:nvGrpSpPr>
        <p:grpSpPr>
          <a:xfrm>
            <a:off x="-4333119" y="432343"/>
            <a:ext cx="3447288" cy="4820695"/>
            <a:chOff x="448056" y="371383"/>
            <a:chExt cx="3447288" cy="4820695"/>
          </a:xfrm>
        </p:grpSpPr>
        <p:sp>
          <p:nvSpPr>
            <p:cNvPr id="3" name="Title 5">
              <a:extLst>
                <a:ext uri="{FF2B5EF4-FFF2-40B4-BE49-F238E27FC236}">
                  <a16:creationId xmlns:a16="http://schemas.microsoft.com/office/drawing/2014/main" id="{8A7BC64B-7ADF-1C13-8B00-535D3338268D}"/>
                </a:ext>
              </a:extLst>
            </p:cNvPr>
            <p:cNvSpPr txBox="1">
              <a:spLocks/>
            </p:cNvSpPr>
            <p:nvPr/>
          </p:nvSpPr>
          <p:spPr>
            <a:xfrm>
              <a:off x="448056" y="371383"/>
              <a:ext cx="3447288" cy="1069848"/>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GB" sz="1800" b="1" dirty="0" err="1">
                  <a:latin typeface="Verdana" panose="020B0604030504040204" pitchFamily="34" charset="0"/>
                  <a:ea typeface="Calibri" panose="020F0502020204030204" pitchFamily="34" charset="0"/>
                  <a:cs typeface="Calibri" panose="020F0502020204030204" pitchFamily="34" charset="0"/>
                </a:rPr>
                <a:t>Ziaur</a:t>
              </a:r>
              <a:r>
                <a:rPr lang="en-GB" sz="1800" b="1" dirty="0">
                  <a:latin typeface="Verdana" panose="020B0604030504040204" pitchFamily="34" charset="0"/>
                  <a:ea typeface="Calibri" panose="020F0502020204030204" pitchFamily="34" charset="0"/>
                  <a:cs typeface="Calibri" panose="020F0502020204030204" pitchFamily="34" charset="0"/>
                </a:rPr>
                <a:t> Rahman, (1975-81)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Text Placeholder 7">
              <a:extLst>
                <a:ext uri="{FF2B5EF4-FFF2-40B4-BE49-F238E27FC236}">
                  <a16:creationId xmlns:a16="http://schemas.microsoft.com/office/drawing/2014/main" id="{B5926977-A5C5-1E0F-818F-3E0408F99F23}"/>
                </a:ext>
              </a:extLst>
            </p:cNvPr>
            <p:cNvSpPr txBox="1">
              <a:spLocks/>
            </p:cNvSpPr>
            <p:nvPr/>
          </p:nvSpPr>
          <p:spPr>
            <a:xfrm>
              <a:off x="448056" y="977328"/>
              <a:ext cx="3447288" cy="4214750"/>
            </a:xfrm>
            <a:prstGeom prst="rect">
              <a:avLst/>
            </a:prstGeom>
          </p:spPr>
          <p:txBody>
            <a:bodyPr vert="horz" lIns="0" tIns="0" rIns="91440" bIns="0" rtlCol="0">
              <a:noAutofit/>
            </a:bodyPr>
            <a:lstStyle>
              <a:lvl1pPr marL="0" indent="0" algn="l" defTabSz="914400" rtl="0" eaLnBrk="1" latinLnBrk="0" hangingPunct="1">
                <a:lnSpc>
                  <a:spcPct val="140000"/>
                </a:lnSpc>
                <a:spcBef>
                  <a:spcPts val="1000"/>
                </a:spcBef>
                <a:buFont typeface="Calibri Light" panose="020F0302020204030204" pitchFamily="34" charset="0"/>
                <a:buNone/>
                <a:defRPr sz="1800" kern="1200">
                  <a:solidFill>
                    <a:schemeClr val="tx2">
                      <a:alpha val="55000"/>
                    </a:schemeClr>
                  </a:solidFill>
                  <a:latin typeface="+mn-lt"/>
                  <a:ea typeface="+mn-ea"/>
                  <a:cs typeface="+mn-cs"/>
                </a:defRPr>
              </a:lvl1pPr>
              <a:lvl2pPr marL="457200" indent="0" algn="l" defTabSz="914400" rtl="0" eaLnBrk="1" latinLnBrk="0" hangingPunct="1">
                <a:lnSpc>
                  <a:spcPct val="140000"/>
                </a:lnSpc>
                <a:spcBef>
                  <a:spcPts val="500"/>
                </a:spcBef>
                <a:buFont typeface="Calibri Light" panose="020F0302020204030204" pitchFamily="34" charset="0"/>
                <a:buNone/>
                <a:defRPr sz="1400" kern="1200">
                  <a:solidFill>
                    <a:schemeClr val="tx2">
                      <a:alpha val="55000"/>
                    </a:schemeClr>
                  </a:solidFill>
                  <a:latin typeface="+mn-lt"/>
                  <a:ea typeface="+mn-ea"/>
                  <a:cs typeface="+mn-cs"/>
                </a:defRPr>
              </a:lvl2pPr>
              <a:lvl3pPr marL="914400" indent="0" algn="l" defTabSz="914400" rtl="0" eaLnBrk="1" latinLnBrk="0" hangingPunct="1">
                <a:lnSpc>
                  <a:spcPct val="140000"/>
                </a:lnSpc>
                <a:spcBef>
                  <a:spcPts val="500"/>
                </a:spcBef>
                <a:buFont typeface="Calibri Light" panose="020F0302020204030204" pitchFamily="34" charset="0"/>
                <a:buNone/>
                <a:defRPr sz="1200" kern="1200">
                  <a:solidFill>
                    <a:schemeClr val="tx2">
                      <a:alpha val="55000"/>
                    </a:schemeClr>
                  </a:solidFill>
                  <a:latin typeface="+mn-lt"/>
                  <a:ea typeface="+mn-ea"/>
                  <a:cs typeface="+mn-cs"/>
                </a:defRPr>
              </a:lvl3pPr>
              <a:lvl4pPr marL="13716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4pPr>
              <a:lvl5pPr marL="18288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400"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Successive military coups resulted in the emergence of Army Chief of Staff General </a:t>
              </a:r>
              <a:r>
                <a:rPr lang="en-GB" sz="1400" dirty="0" err="1">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Ziaur</a:t>
              </a:r>
              <a:r>
                <a:rPr lang="en-GB" sz="1400"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 Rahman ("Zia") as strongman. He pledged the army's support to the civilian government headed by President Chief Justice </a:t>
              </a:r>
              <a:r>
                <a:rPr lang="en-GB" sz="1400" dirty="0" err="1">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Sayem</a:t>
              </a:r>
              <a:r>
                <a:rPr lang="en-GB" sz="1400"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 (Background Note, 2008).Acting at Zia's behest, </a:t>
              </a:r>
              <a:r>
                <a:rPr lang="en-GB" sz="1400" dirty="0" err="1">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Sayem</a:t>
              </a:r>
              <a:r>
                <a:rPr lang="en-GB" sz="1400"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 dissolved Parliament, promising fresh elections in 1977, and instituted martial law. (Background Note, 2008). Lifting the ban on political parties from Mujib's one party BAKSAL rule, he sought to revitalize the demoralized bureaucracy, to begin new economic development programs, infrastructure build up, a free press and to emphasize family planning.</a:t>
              </a:r>
              <a:endPar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400" dirty="0">
                <a:ln w="0"/>
                <a:solidFill>
                  <a:schemeClr val="tx1"/>
                </a:solidFill>
                <a:effectLst>
                  <a:outerShdw blurRad="38100" dist="19050" dir="2700000" algn="tl" rotWithShape="0">
                    <a:schemeClr val="dk1">
                      <a:alpha val="40000"/>
                    </a:schemeClr>
                  </a:outerShdw>
                </a:effectLst>
              </a:endParaRPr>
            </a:p>
          </p:txBody>
        </p:sp>
      </p:grpSp>
      <p:sp>
        <p:nvSpPr>
          <p:cNvPr id="13" name="Rectangle 12">
            <a:extLst>
              <a:ext uri="{FF2B5EF4-FFF2-40B4-BE49-F238E27FC236}">
                <a16:creationId xmlns:a16="http://schemas.microsoft.com/office/drawing/2014/main" id="{9A742AAB-B90E-BDED-50DE-6C16956320D8}"/>
              </a:ext>
            </a:extLst>
          </p:cNvPr>
          <p:cNvSpPr/>
          <p:nvPr/>
        </p:nvSpPr>
        <p:spPr>
          <a:xfrm>
            <a:off x="-76200" y="6858000"/>
            <a:ext cx="14325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06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0325 0 L 0.00039 -1 " pathEditMode="relative" rAng="0" ptsTypes="AA">
                                      <p:cBhvr>
                                        <p:cTn id="6" dur="2000" fill="hold"/>
                                        <p:tgtEl>
                                          <p:spTgt spid="13"/>
                                        </p:tgtEl>
                                        <p:attrNameLst>
                                          <p:attrName>ppt_x</p:attrName>
                                          <p:attrName>ppt_y</p:attrName>
                                        </p:attrNameLst>
                                      </p:cBhvr>
                                      <p:rCtr x="-143" y="-50000"/>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00039 -0.01666 L 0.39036 -0.01435 " pathEditMode="relative" rAng="0" ptsTypes="AA">
                                      <p:cBhvr>
                                        <p:cTn id="9" dur="2000" fill="hold"/>
                                        <p:tgtEl>
                                          <p:spTgt spid="5"/>
                                        </p:tgtEl>
                                        <p:attrNameLst>
                                          <p:attrName>ppt_x</p:attrName>
                                          <p:attrName>ppt_y</p:attrName>
                                        </p:attrNameLst>
                                      </p:cBhvr>
                                      <p:rCtr x="19544"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EE02AE36-D245-874B-3308-2E5FBAE7C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72447" y="840322"/>
            <a:ext cx="4971607" cy="517735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Rectangle 1">
            <a:extLst>
              <a:ext uri="{FF2B5EF4-FFF2-40B4-BE49-F238E27FC236}">
                <a16:creationId xmlns:a16="http://schemas.microsoft.com/office/drawing/2014/main" id="{E0B66F1E-BF4C-0EF8-289C-33737E0F75B9}"/>
              </a:ext>
            </a:extLst>
          </p:cNvPr>
          <p:cNvSpPr/>
          <p:nvPr/>
        </p:nvSpPr>
        <p:spPr>
          <a:xfrm>
            <a:off x="-76200" y="6858000"/>
            <a:ext cx="14325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CDD0105-BB5C-05AA-FD66-4E73A37F783C}"/>
              </a:ext>
            </a:extLst>
          </p:cNvPr>
          <p:cNvGrpSpPr/>
          <p:nvPr/>
        </p:nvGrpSpPr>
        <p:grpSpPr>
          <a:xfrm>
            <a:off x="-3864864" y="561641"/>
            <a:ext cx="3447288" cy="5647071"/>
            <a:chOff x="-3788664" y="287205"/>
            <a:chExt cx="3447288" cy="5647071"/>
          </a:xfrm>
        </p:grpSpPr>
        <p:sp>
          <p:nvSpPr>
            <p:cNvPr id="3" name="Title 3">
              <a:extLst>
                <a:ext uri="{FF2B5EF4-FFF2-40B4-BE49-F238E27FC236}">
                  <a16:creationId xmlns:a16="http://schemas.microsoft.com/office/drawing/2014/main" id="{5F6DA654-C076-454A-B953-49A82C3CEB3F}"/>
                </a:ext>
              </a:extLst>
            </p:cNvPr>
            <p:cNvSpPr txBox="1">
              <a:spLocks/>
            </p:cNvSpPr>
            <p:nvPr/>
          </p:nvSpPr>
          <p:spPr>
            <a:xfrm>
              <a:off x="-3788664" y="287205"/>
              <a:ext cx="3447288" cy="1069848"/>
            </a:xfrm>
            <a:prstGeom prst="rect">
              <a:avLst/>
            </a:prstGeom>
          </p:spPr>
          <p:txBody>
            <a:bodyPr vert="horz" wrap="square" lIns="0" tIns="0" rIns="0" bIns="0" rtlCol="0" anchor="t">
              <a:normAutofit fontScale="82500" lnSpcReduction="20000"/>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GB">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Hussain Mohammed Ershad	(1982-1990) </a:t>
              </a:r>
              <a:br>
                <a:rPr lang="en-US">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5" name="Text Placeholder 5">
              <a:extLst>
                <a:ext uri="{FF2B5EF4-FFF2-40B4-BE49-F238E27FC236}">
                  <a16:creationId xmlns:a16="http://schemas.microsoft.com/office/drawing/2014/main" id="{E2FE721D-267F-2905-9391-230D360C43D4}"/>
                </a:ext>
              </a:extLst>
            </p:cNvPr>
            <p:cNvSpPr txBox="1">
              <a:spLocks/>
            </p:cNvSpPr>
            <p:nvPr/>
          </p:nvSpPr>
          <p:spPr>
            <a:xfrm>
              <a:off x="-3788664" y="1715082"/>
              <a:ext cx="3447288" cy="4219194"/>
            </a:xfrm>
            <a:prstGeom prst="rect">
              <a:avLst/>
            </a:prstGeom>
          </p:spPr>
          <p:txBody>
            <a:bodyPr vert="horz" lIns="0" tIns="0" rIns="91440" bIns="0" rtlCol="0">
              <a:normAutofit lnSpcReduction="10000"/>
            </a:bodyPr>
            <a:lstStyle>
              <a:lvl1pPr marL="0" indent="0" algn="l" defTabSz="914400" rtl="0" eaLnBrk="1" latinLnBrk="0" hangingPunct="1">
                <a:lnSpc>
                  <a:spcPct val="140000"/>
                </a:lnSpc>
                <a:spcBef>
                  <a:spcPts val="1000"/>
                </a:spcBef>
                <a:buFont typeface="Calibri Light" panose="020F0302020204030204" pitchFamily="34" charset="0"/>
                <a:buNone/>
                <a:defRPr sz="1800" kern="1200">
                  <a:solidFill>
                    <a:schemeClr val="tx2">
                      <a:alpha val="55000"/>
                    </a:schemeClr>
                  </a:solidFill>
                  <a:latin typeface="+mn-lt"/>
                  <a:ea typeface="+mn-ea"/>
                  <a:cs typeface="+mn-cs"/>
                </a:defRPr>
              </a:lvl1pPr>
              <a:lvl2pPr marL="457200" indent="0" algn="l" defTabSz="914400" rtl="0" eaLnBrk="1" latinLnBrk="0" hangingPunct="1">
                <a:lnSpc>
                  <a:spcPct val="140000"/>
                </a:lnSpc>
                <a:spcBef>
                  <a:spcPts val="500"/>
                </a:spcBef>
                <a:buFont typeface="Calibri Light" panose="020F0302020204030204" pitchFamily="34" charset="0"/>
                <a:buNone/>
                <a:defRPr sz="1400" kern="1200">
                  <a:solidFill>
                    <a:schemeClr val="tx2">
                      <a:alpha val="55000"/>
                    </a:schemeClr>
                  </a:solidFill>
                  <a:latin typeface="+mn-lt"/>
                  <a:ea typeface="+mn-ea"/>
                  <a:cs typeface="+mn-cs"/>
                </a:defRPr>
              </a:lvl2pPr>
              <a:lvl3pPr marL="914400" indent="0" algn="l" defTabSz="914400" rtl="0" eaLnBrk="1" latinLnBrk="0" hangingPunct="1">
                <a:lnSpc>
                  <a:spcPct val="140000"/>
                </a:lnSpc>
                <a:spcBef>
                  <a:spcPts val="500"/>
                </a:spcBef>
                <a:buFont typeface="Calibri Light" panose="020F0302020204030204" pitchFamily="34" charset="0"/>
                <a:buNone/>
                <a:defRPr sz="1200" kern="1200">
                  <a:solidFill>
                    <a:schemeClr val="tx2">
                      <a:alpha val="55000"/>
                    </a:schemeClr>
                  </a:solidFill>
                  <a:latin typeface="+mn-lt"/>
                  <a:ea typeface="+mn-ea"/>
                  <a:cs typeface="+mn-cs"/>
                </a:defRPr>
              </a:lvl3pPr>
              <a:lvl4pPr marL="13716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4pPr>
              <a:lvl5pPr marL="18288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5000"/>
                </a:lnSpc>
                <a:spcBef>
                  <a:spcPts val="0"/>
                </a:spcBef>
                <a:spcAft>
                  <a:spcPts val="1000"/>
                </a:spcAft>
              </a:pPr>
              <a:r>
                <a:rPr lang="en-GB"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Army Chief of Staff Lt. Gen. Hussain Mohammed </a:t>
              </a:r>
              <a:r>
                <a:rPr lang="en-GB" dirty="0" err="1">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Ershad</a:t>
              </a:r>
              <a:r>
                <a:rPr lang="en-GB"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 assumed power in the second, but, bloodless coup in March 24th 1982. To strengthen his hold on government </a:t>
              </a:r>
              <a:r>
                <a:rPr lang="en-GB" dirty="0" err="1">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Ershad</a:t>
              </a:r>
              <a:r>
                <a:rPr lang="en-GB"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 suspended the constitution and citing pervasive corruption, ineffectual government, and economic mismanagement declared martial law</a:t>
              </a: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3755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0325 0 L 0.00039 -1 " pathEditMode="relative" rAng="0" ptsTypes="AA">
                                      <p:cBhvr>
                                        <p:cTn id="6" dur="2000" fill="hold"/>
                                        <p:tgtEl>
                                          <p:spTgt spid="2"/>
                                        </p:tgtEl>
                                        <p:attrNameLst>
                                          <p:attrName>ppt_x</p:attrName>
                                          <p:attrName>ppt_y</p:attrName>
                                        </p:attrNameLst>
                                      </p:cBhvr>
                                      <p:rCtr x="-143" y="-50000"/>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1.04167E-6 1.48148E-6 L 0.3556 -0.01343 " pathEditMode="relative" rAng="0" ptsTypes="AA">
                                      <p:cBhvr>
                                        <p:cTn id="9" dur="2000" fill="hold"/>
                                        <p:tgtEl>
                                          <p:spTgt spid="7"/>
                                        </p:tgtEl>
                                        <p:attrNameLst>
                                          <p:attrName>ppt_x</p:attrName>
                                          <p:attrName>ppt_y</p:attrName>
                                        </p:attrNameLst>
                                      </p:cBhvr>
                                      <p:rCtr x="17773"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D4ED6-0EBC-73E7-A300-DAADA6586F14}"/>
              </a:ext>
            </a:extLst>
          </p:cNvPr>
          <p:cNvSpPr>
            <a:spLocks noGrp="1"/>
          </p:cNvSpPr>
          <p:nvPr>
            <p:ph type="title"/>
          </p:nvPr>
        </p:nvSpPr>
        <p:spPr>
          <a:xfrm>
            <a:off x="-3688080" y="649287"/>
            <a:ext cx="3368040" cy="1094370"/>
          </a:xfrm>
        </p:spPr>
        <p:txBody>
          <a:bodyPr>
            <a:normAutofit/>
          </a:bodyPr>
          <a:lstStyle/>
          <a:p>
            <a:r>
              <a:rPr lang="en-GB" sz="2000" b="1" dirty="0">
                <a:effectLst/>
                <a:latin typeface="Verdana" panose="020B0604030504040204" pitchFamily="34" charset="0"/>
                <a:ea typeface="Calibri" panose="020F0502020204030204" pitchFamily="34" charset="0"/>
                <a:cs typeface="Calibri" panose="020F0502020204030204" pitchFamily="34" charset="0"/>
              </a:rPr>
              <a:t>Khaleda Zia, (1991-96) </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pic>
        <p:nvPicPr>
          <p:cNvPr id="8" name="Content Placeholder 7">
            <a:extLst>
              <a:ext uri="{FF2B5EF4-FFF2-40B4-BE49-F238E27FC236}">
                <a16:creationId xmlns:a16="http://schemas.microsoft.com/office/drawing/2014/main" id="{AD5A8405-982D-EA50-DBED-A650CCE59F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7386" y="649287"/>
            <a:ext cx="5197930" cy="528368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 Placeholder 5">
            <a:extLst>
              <a:ext uri="{FF2B5EF4-FFF2-40B4-BE49-F238E27FC236}">
                <a16:creationId xmlns:a16="http://schemas.microsoft.com/office/drawing/2014/main" id="{41B50D9D-60B6-7224-C0C7-119F66D2663C}"/>
              </a:ext>
            </a:extLst>
          </p:cNvPr>
          <p:cNvSpPr>
            <a:spLocks noGrp="1"/>
          </p:cNvSpPr>
          <p:nvPr>
            <p:ph type="body" sz="half" idx="2"/>
          </p:nvPr>
        </p:nvSpPr>
        <p:spPr>
          <a:xfrm>
            <a:off x="-3688080" y="1436068"/>
            <a:ext cx="3368040" cy="4315906"/>
          </a:xfrm>
        </p:spPr>
        <p:txBody>
          <a:bodyPr>
            <a:noAutofit/>
          </a:bodyPr>
          <a:lstStyle/>
          <a:p>
            <a:pPr algn="just"/>
            <a:r>
              <a:rPr lang="en-GB" sz="1400"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The centre-right BNP won a plurality of seats and formed a government with support from the Islamic party Jamaat-I-</a:t>
            </a:r>
            <a:r>
              <a:rPr lang="en-GB" sz="1400" dirty="0" err="1">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Islami</a:t>
            </a:r>
            <a:r>
              <a:rPr lang="en-GB" sz="1400"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 with Khaleda Zia, widow of </a:t>
            </a:r>
            <a:r>
              <a:rPr lang="en-GB" sz="1400" dirty="0" err="1">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Ziaur</a:t>
            </a:r>
            <a:r>
              <a:rPr lang="en-GB" sz="1400"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 Rahman, obtaining the post of prime minister. In March 1994, controversy over a parliamentary by-election, which the opposition claimed the government had rigged, led to an indefinite boycott of Parliament by the entire opposition. The opposition also began a program of repeated general strikes to press its demand that Khaleda Zia's government resign and a caretaker government supervise a general election.</a:t>
            </a:r>
            <a:endParaRPr lang="en-US" sz="140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C263A685-F61A-280E-AD62-214AF562E1B2}"/>
              </a:ext>
            </a:extLst>
          </p:cNvPr>
          <p:cNvSpPr/>
          <p:nvPr/>
        </p:nvSpPr>
        <p:spPr>
          <a:xfrm>
            <a:off x="-71628" y="6858000"/>
            <a:ext cx="14325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55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0326 0 L 0.00039 -1 " pathEditMode="relative" rAng="0" ptsTypes="AA">
                                      <p:cBhvr>
                                        <p:cTn id="6" dur="2000" fill="hold"/>
                                        <p:tgtEl>
                                          <p:spTgt spid="3"/>
                                        </p:tgtEl>
                                        <p:attrNameLst>
                                          <p:attrName>ppt_x</p:attrName>
                                          <p:attrName>ppt_y</p:attrName>
                                        </p:attrNameLst>
                                      </p:cBhvr>
                                      <p:rCtr x="-143" y="-50000"/>
                                    </p:animMotion>
                                  </p:childTnLst>
                                </p:cTn>
                              </p:par>
                            </p:childTnLst>
                          </p:cTn>
                        </p:par>
                        <p:par>
                          <p:cTn id="7" fill="hold">
                            <p:stCondLst>
                              <p:cond delay="2000"/>
                            </p:stCondLst>
                            <p:childTnLst>
                              <p:par>
                                <p:cTn id="8" presetID="63" presetClass="path" presetSubtype="0" accel="50000" decel="50000" fill="hold" grpId="0" nodeType="afterEffect">
                                  <p:stCondLst>
                                    <p:cond delay="0"/>
                                  </p:stCondLst>
                                  <p:childTnLst>
                                    <p:animMotion origin="layout" path="M 4.79167E-6 -4.07407E-6 L 0.32929 -0.01458 " pathEditMode="relative" rAng="0" ptsTypes="AA">
                                      <p:cBhvr>
                                        <p:cTn id="9" dur="2000" fill="hold"/>
                                        <p:tgtEl>
                                          <p:spTgt spid="6">
                                            <p:txEl>
                                              <p:pRg st="0" end="0"/>
                                            </p:txEl>
                                          </p:spTgt>
                                        </p:tgtEl>
                                        <p:attrNameLst>
                                          <p:attrName>ppt_x</p:attrName>
                                          <p:attrName>ppt_y</p:attrName>
                                        </p:attrNameLst>
                                      </p:cBhvr>
                                      <p:rCtr x="16471" y="-741"/>
                                    </p:animMotion>
                                  </p:childTnLst>
                                </p:cTn>
                              </p:par>
                              <p:par>
                                <p:cTn id="10" presetID="63" presetClass="path" presetSubtype="0" accel="50000" decel="50000" fill="hold" grpId="0" nodeType="withEffect">
                                  <p:stCondLst>
                                    <p:cond delay="0"/>
                                  </p:stCondLst>
                                  <p:childTnLst>
                                    <p:animMotion origin="layout" path="M 2.91667E-6 4.44444E-6 L 0.32552 -0.01297 " pathEditMode="relative" rAng="0" ptsTypes="AA">
                                      <p:cBhvr>
                                        <p:cTn id="11" dur="2000" fill="hold"/>
                                        <p:tgtEl>
                                          <p:spTgt spid="4"/>
                                        </p:tgtEl>
                                        <p:attrNameLst>
                                          <p:attrName>ppt_x</p:attrName>
                                          <p:attrName>ppt_y</p:attrName>
                                        </p:attrNameLst>
                                      </p:cBhvr>
                                      <p:rCtr x="16276" y="-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02A3E-0E7A-0F5E-3520-50EE43B7C8EC}"/>
              </a:ext>
            </a:extLst>
          </p:cNvPr>
          <p:cNvSpPr>
            <a:spLocks noGrp="1"/>
          </p:cNvSpPr>
          <p:nvPr>
            <p:ph type="title"/>
          </p:nvPr>
        </p:nvSpPr>
        <p:spPr>
          <a:xfrm>
            <a:off x="-3681984" y="497872"/>
            <a:ext cx="3447288" cy="1069848"/>
          </a:xfrm>
        </p:spPr>
        <p:txBody>
          <a:bodyPr/>
          <a:lstStyle/>
          <a:p>
            <a:pPr marL="0" marR="0" algn="just">
              <a:lnSpc>
                <a:spcPct val="115000"/>
              </a:lnSpc>
              <a:spcBef>
                <a:spcPts val="0"/>
              </a:spcBef>
              <a:spcAft>
                <a:spcPts val="1000"/>
              </a:spcAft>
            </a:pPr>
            <a:r>
              <a:rPr lang="en-GB" sz="1800" b="1" dirty="0">
                <a:effectLst/>
                <a:latin typeface="Verdana" panose="020B0604030504040204" pitchFamily="34" charset="0"/>
                <a:ea typeface="Calibri" panose="020F0502020204030204" pitchFamily="34" charset="0"/>
                <a:cs typeface="Calibri" panose="020F0502020204030204" pitchFamily="34" charset="0"/>
              </a:rPr>
              <a:t>Sheikh Hasina, (1996-2001)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9C599055-ED53-035E-2451-3978B91CE9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40" t="3328" r="3877"/>
          <a:stretch/>
        </p:blipFill>
        <p:spPr>
          <a:xfrm>
            <a:off x="5937813" y="682906"/>
            <a:ext cx="5162309" cy="537439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 Placeholder 5">
            <a:extLst>
              <a:ext uri="{FF2B5EF4-FFF2-40B4-BE49-F238E27FC236}">
                <a16:creationId xmlns:a16="http://schemas.microsoft.com/office/drawing/2014/main" id="{A7034ED3-76B5-0A97-5585-8A589B41980C}"/>
              </a:ext>
            </a:extLst>
          </p:cNvPr>
          <p:cNvSpPr>
            <a:spLocks noGrp="1"/>
          </p:cNvSpPr>
          <p:nvPr>
            <p:ph type="body" sz="half" idx="2"/>
          </p:nvPr>
        </p:nvSpPr>
        <p:spPr>
          <a:xfrm>
            <a:off x="-3681984" y="1838103"/>
            <a:ext cx="3447288" cy="4219194"/>
          </a:xfrm>
        </p:spPr>
        <p:txBody>
          <a:bodyPr>
            <a:noAutofit/>
          </a:bodyPr>
          <a:lstStyle/>
          <a:p>
            <a:pPr algn="just"/>
            <a:r>
              <a:rPr lang="en-GB" sz="1200" dirty="0">
                <a:ln w="0"/>
                <a:solidFill>
                  <a:schemeClr val="tx1"/>
                </a:solidFill>
                <a:effectLst>
                  <a:outerShdw blurRad="38100" dist="19050" dir="2700000" algn="tl" rotWithShape="0">
                    <a:schemeClr val="dk1">
                      <a:alpha val="40000"/>
                    </a:schemeClr>
                  </a:outerShdw>
                </a:effectLst>
              </a:rPr>
              <a:t>Sheikh Hasina formed what she called a "Government of National Consensus" in June 1996, which included one minister from the </a:t>
            </a:r>
            <a:r>
              <a:rPr lang="en-GB" sz="1200" dirty="0" err="1">
                <a:ln w="0"/>
                <a:solidFill>
                  <a:schemeClr val="tx1"/>
                </a:solidFill>
                <a:effectLst>
                  <a:outerShdw blurRad="38100" dist="19050" dir="2700000" algn="tl" rotWithShape="0">
                    <a:schemeClr val="dk1">
                      <a:alpha val="40000"/>
                    </a:schemeClr>
                  </a:outerShdw>
                </a:effectLst>
              </a:rPr>
              <a:t>Jatiya</a:t>
            </a:r>
            <a:r>
              <a:rPr lang="en-GB" sz="1200" dirty="0">
                <a:ln w="0"/>
                <a:solidFill>
                  <a:schemeClr val="tx1"/>
                </a:solidFill>
                <a:effectLst>
                  <a:outerShdw blurRad="38100" dist="19050" dir="2700000" algn="tl" rotWithShape="0">
                    <a:schemeClr val="dk1">
                      <a:alpha val="40000"/>
                    </a:schemeClr>
                  </a:outerShdw>
                </a:effectLst>
              </a:rPr>
              <a:t> Party and another from the Jatiyo </a:t>
            </a:r>
            <a:r>
              <a:rPr lang="en-GB" sz="1200" dirty="0" err="1">
                <a:ln w="0"/>
                <a:solidFill>
                  <a:schemeClr val="tx1"/>
                </a:solidFill>
                <a:effectLst>
                  <a:outerShdw blurRad="38100" dist="19050" dir="2700000" algn="tl" rotWithShape="0">
                    <a:schemeClr val="dk1">
                      <a:alpha val="40000"/>
                    </a:schemeClr>
                  </a:outerShdw>
                </a:effectLst>
              </a:rPr>
              <a:t>Samajtantric</a:t>
            </a:r>
            <a:r>
              <a:rPr lang="en-GB" sz="1200" dirty="0">
                <a:ln w="0"/>
                <a:solidFill>
                  <a:schemeClr val="tx1"/>
                </a:solidFill>
                <a:effectLst>
                  <a:outerShdw blurRad="38100" dist="19050" dir="2700000" algn="tl" rotWithShape="0">
                    <a:schemeClr val="dk1">
                      <a:alpha val="40000"/>
                    </a:schemeClr>
                  </a:outerShdw>
                </a:effectLst>
              </a:rPr>
              <a:t> Dal, a very small leftist </a:t>
            </a:r>
            <a:r>
              <a:rPr lang="en-GB" sz="1200" dirty="0" err="1">
                <a:ln w="0"/>
                <a:solidFill>
                  <a:schemeClr val="tx1"/>
                </a:solidFill>
                <a:effectLst>
                  <a:outerShdw blurRad="38100" dist="19050" dir="2700000" algn="tl" rotWithShape="0">
                    <a:schemeClr val="dk1">
                      <a:alpha val="40000"/>
                    </a:schemeClr>
                  </a:outerShdw>
                </a:effectLst>
              </a:rPr>
              <a:t>party.The</a:t>
            </a:r>
            <a:r>
              <a:rPr lang="en-GB" sz="1200" dirty="0">
                <a:ln w="0"/>
                <a:solidFill>
                  <a:schemeClr val="tx1"/>
                </a:solidFill>
                <a:effectLst>
                  <a:outerShdw blurRad="38100" dist="19050" dir="2700000" algn="tl" rotWithShape="0">
                    <a:schemeClr val="dk1">
                      <a:alpha val="40000"/>
                    </a:schemeClr>
                  </a:outerShdw>
                </a:effectLst>
              </a:rPr>
              <a:t> </a:t>
            </a:r>
            <a:r>
              <a:rPr lang="en-GB" sz="1200" dirty="0" err="1">
                <a:ln w="0"/>
                <a:solidFill>
                  <a:schemeClr val="tx1"/>
                </a:solidFill>
                <a:effectLst>
                  <a:outerShdw blurRad="38100" dist="19050" dir="2700000" algn="tl" rotWithShape="0">
                    <a:schemeClr val="dk1">
                      <a:alpha val="40000"/>
                    </a:schemeClr>
                  </a:outerShdw>
                </a:effectLst>
              </a:rPr>
              <a:t>Jatiya</a:t>
            </a:r>
            <a:r>
              <a:rPr lang="en-GB" sz="1200" dirty="0">
                <a:ln w="0"/>
                <a:solidFill>
                  <a:schemeClr val="tx1"/>
                </a:solidFill>
                <a:effectLst>
                  <a:outerShdw blurRad="38100" dist="19050" dir="2700000" algn="tl" rotWithShape="0">
                    <a:schemeClr val="dk1">
                      <a:alpha val="40000"/>
                    </a:schemeClr>
                  </a:outerShdw>
                </a:effectLst>
              </a:rPr>
              <a:t> Party never entered into a formal coalition arrangement, and party president H.M. </a:t>
            </a:r>
            <a:r>
              <a:rPr lang="en-GB" sz="1200" dirty="0" err="1">
                <a:ln w="0"/>
                <a:solidFill>
                  <a:schemeClr val="tx1"/>
                </a:solidFill>
                <a:effectLst>
                  <a:outerShdw blurRad="38100" dist="19050" dir="2700000" algn="tl" rotWithShape="0">
                    <a:schemeClr val="dk1">
                      <a:alpha val="40000"/>
                    </a:schemeClr>
                  </a:outerShdw>
                </a:effectLst>
              </a:rPr>
              <a:t>Ershad</a:t>
            </a:r>
            <a:r>
              <a:rPr lang="en-GB" sz="1200" dirty="0">
                <a:ln w="0"/>
                <a:solidFill>
                  <a:schemeClr val="tx1"/>
                </a:solidFill>
                <a:effectLst>
                  <a:outerShdw blurRad="38100" dist="19050" dir="2700000" algn="tl" rotWithShape="0">
                    <a:schemeClr val="dk1">
                      <a:alpha val="40000"/>
                    </a:schemeClr>
                  </a:outerShdw>
                </a:effectLst>
              </a:rPr>
              <a:t> withdrew his support from the government in September 1997. (Background Note, 2008). International and domestic election observers found the June 1996 election free and fair, and ultimately, the BNP party decided to join the new Parliament.</a:t>
            </a:r>
            <a:endParaRPr lang="en-US" sz="1200" dirty="0">
              <a:ln w="0"/>
              <a:solidFill>
                <a:schemeClr val="tx1"/>
              </a:solidFill>
              <a:effectLst>
                <a:outerShdw blurRad="38100" dist="19050" dir="2700000" algn="tl" rotWithShape="0">
                  <a:schemeClr val="dk1">
                    <a:alpha val="40000"/>
                  </a:schemeClr>
                </a:outerShdw>
              </a:effectLst>
            </a:endParaRPr>
          </a:p>
        </p:txBody>
      </p:sp>
      <p:grpSp>
        <p:nvGrpSpPr>
          <p:cNvPr id="8" name="Group 7">
            <a:extLst>
              <a:ext uri="{FF2B5EF4-FFF2-40B4-BE49-F238E27FC236}">
                <a16:creationId xmlns:a16="http://schemas.microsoft.com/office/drawing/2014/main" id="{FD1767EC-55B2-485F-2F72-CA55933DC1AD}"/>
              </a:ext>
            </a:extLst>
          </p:cNvPr>
          <p:cNvGrpSpPr/>
          <p:nvPr/>
        </p:nvGrpSpPr>
        <p:grpSpPr>
          <a:xfrm>
            <a:off x="-3447288" y="649287"/>
            <a:ext cx="3447288" cy="5559425"/>
            <a:chOff x="-3523488" y="497872"/>
            <a:chExt cx="3447288" cy="5559425"/>
          </a:xfrm>
        </p:grpSpPr>
        <p:sp>
          <p:nvSpPr>
            <p:cNvPr id="5" name="Title 3">
              <a:extLst>
                <a:ext uri="{FF2B5EF4-FFF2-40B4-BE49-F238E27FC236}">
                  <a16:creationId xmlns:a16="http://schemas.microsoft.com/office/drawing/2014/main" id="{837C2791-DF44-C492-A65F-8D1175D818E2}"/>
                </a:ext>
              </a:extLst>
            </p:cNvPr>
            <p:cNvSpPr txBox="1">
              <a:spLocks/>
            </p:cNvSpPr>
            <p:nvPr/>
          </p:nvSpPr>
          <p:spPr>
            <a:xfrm>
              <a:off x="-3523488" y="497872"/>
              <a:ext cx="3447288" cy="1069848"/>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pPr algn="just">
                <a:lnSpc>
                  <a:spcPct val="115000"/>
                </a:lnSpc>
                <a:spcBef>
                  <a:spcPts val="0"/>
                </a:spcBef>
                <a:spcAft>
                  <a:spcPts val="1000"/>
                </a:spcAft>
              </a:pPr>
              <a:r>
                <a:rPr lang="en-GB" sz="1800" b="1" dirty="0">
                  <a:latin typeface="Verdana" panose="020B0604030504040204" pitchFamily="34" charset="0"/>
                  <a:ea typeface="Calibri" panose="020F0502020204030204" pitchFamily="34" charset="0"/>
                  <a:cs typeface="Calibri" panose="020F0502020204030204" pitchFamily="34" charset="0"/>
                </a:rPr>
                <a:t>Sheikh Hasina, (1996-2001) </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Placeholder 5">
              <a:extLst>
                <a:ext uri="{FF2B5EF4-FFF2-40B4-BE49-F238E27FC236}">
                  <a16:creationId xmlns:a16="http://schemas.microsoft.com/office/drawing/2014/main" id="{A6AA069D-1551-DA76-C2D1-D1F483DFF8C5}"/>
                </a:ext>
              </a:extLst>
            </p:cNvPr>
            <p:cNvSpPr txBox="1">
              <a:spLocks/>
            </p:cNvSpPr>
            <p:nvPr/>
          </p:nvSpPr>
          <p:spPr>
            <a:xfrm>
              <a:off x="-3523488" y="1838103"/>
              <a:ext cx="3447288" cy="4219194"/>
            </a:xfrm>
            <a:prstGeom prst="rect">
              <a:avLst/>
            </a:prstGeom>
          </p:spPr>
          <p:txBody>
            <a:bodyPr vert="horz" lIns="0" tIns="0" rIns="91440" bIns="0" rtlCol="0">
              <a:noAutofit/>
            </a:bodyPr>
            <a:lstStyle>
              <a:lvl1pPr marL="0" indent="0" algn="l" defTabSz="914400" rtl="0" eaLnBrk="1" latinLnBrk="0" hangingPunct="1">
                <a:lnSpc>
                  <a:spcPct val="140000"/>
                </a:lnSpc>
                <a:spcBef>
                  <a:spcPts val="1000"/>
                </a:spcBef>
                <a:buFont typeface="Calibri Light" panose="020F0302020204030204" pitchFamily="34" charset="0"/>
                <a:buNone/>
                <a:defRPr sz="1800" kern="1200">
                  <a:solidFill>
                    <a:schemeClr val="tx2">
                      <a:alpha val="55000"/>
                    </a:schemeClr>
                  </a:solidFill>
                  <a:latin typeface="+mn-lt"/>
                  <a:ea typeface="+mn-ea"/>
                  <a:cs typeface="+mn-cs"/>
                </a:defRPr>
              </a:lvl1pPr>
              <a:lvl2pPr marL="457200" indent="0" algn="l" defTabSz="914400" rtl="0" eaLnBrk="1" latinLnBrk="0" hangingPunct="1">
                <a:lnSpc>
                  <a:spcPct val="140000"/>
                </a:lnSpc>
                <a:spcBef>
                  <a:spcPts val="500"/>
                </a:spcBef>
                <a:buFont typeface="Calibri Light" panose="020F0302020204030204" pitchFamily="34" charset="0"/>
                <a:buNone/>
                <a:defRPr sz="1400" kern="1200">
                  <a:solidFill>
                    <a:schemeClr val="tx2">
                      <a:alpha val="55000"/>
                    </a:schemeClr>
                  </a:solidFill>
                  <a:latin typeface="+mn-lt"/>
                  <a:ea typeface="+mn-ea"/>
                  <a:cs typeface="+mn-cs"/>
                </a:defRPr>
              </a:lvl2pPr>
              <a:lvl3pPr marL="914400" indent="0" algn="l" defTabSz="914400" rtl="0" eaLnBrk="1" latinLnBrk="0" hangingPunct="1">
                <a:lnSpc>
                  <a:spcPct val="140000"/>
                </a:lnSpc>
                <a:spcBef>
                  <a:spcPts val="500"/>
                </a:spcBef>
                <a:buFont typeface="Calibri Light" panose="020F0302020204030204" pitchFamily="34" charset="0"/>
                <a:buNone/>
                <a:defRPr sz="1200" kern="1200">
                  <a:solidFill>
                    <a:schemeClr val="tx2">
                      <a:alpha val="55000"/>
                    </a:schemeClr>
                  </a:solidFill>
                  <a:latin typeface="+mn-lt"/>
                  <a:ea typeface="+mn-ea"/>
                  <a:cs typeface="+mn-cs"/>
                </a:defRPr>
              </a:lvl3pPr>
              <a:lvl4pPr marL="13716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4pPr>
              <a:lvl5pPr marL="18288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400" dirty="0">
                  <a:ln w="0"/>
                  <a:solidFill>
                    <a:schemeClr val="tx1"/>
                  </a:solidFill>
                  <a:effectLst>
                    <a:outerShdw blurRad="38100" dist="19050" dir="2700000" algn="tl" rotWithShape="0">
                      <a:schemeClr val="dk1">
                        <a:alpha val="40000"/>
                      </a:schemeClr>
                    </a:outerShdw>
                  </a:effectLst>
                </a:rPr>
                <a:t>Sheikh Hasina formed what she called a "Government of National Consensus" in June 1996, which included one minister from the </a:t>
              </a:r>
              <a:r>
                <a:rPr lang="en-GB" sz="1400" dirty="0" err="1">
                  <a:ln w="0"/>
                  <a:solidFill>
                    <a:schemeClr val="tx1"/>
                  </a:solidFill>
                  <a:effectLst>
                    <a:outerShdw blurRad="38100" dist="19050" dir="2700000" algn="tl" rotWithShape="0">
                      <a:schemeClr val="dk1">
                        <a:alpha val="40000"/>
                      </a:schemeClr>
                    </a:outerShdw>
                  </a:effectLst>
                </a:rPr>
                <a:t>Jatiya</a:t>
              </a:r>
              <a:r>
                <a:rPr lang="en-GB" sz="1400" dirty="0">
                  <a:ln w="0"/>
                  <a:solidFill>
                    <a:schemeClr val="tx1"/>
                  </a:solidFill>
                  <a:effectLst>
                    <a:outerShdw blurRad="38100" dist="19050" dir="2700000" algn="tl" rotWithShape="0">
                      <a:schemeClr val="dk1">
                        <a:alpha val="40000"/>
                      </a:schemeClr>
                    </a:outerShdw>
                  </a:effectLst>
                </a:rPr>
                <a:t> Party and another from the Jatiyo </a:t>
              </a:r>
              <a:r>
                <a:rPr lang="en-GB" sz="1400" dirty="0" err="1">
                  <a:ln w="0"/>
                  <a:solidFill>
                    <a:schemeClr val="tx1"/>
                  </a:solidFill>
                  <a:effectLst>
                    <a:outerShdw blurRad="38100" dist="19050" dir="2700000" algn="tl" rotWithShape="0">
                      <a:schemeClr val="dk1">
                        <a:alpha val="40000"/>
                      </a:schemeClr>
                    </a:outerShdw>
                  </a:effectLst>
                </a:rPr>
                <a:t>Samajtantric</a:t>
              </a:r>
              <a:r>
                <a:rPr lang="en-GB" sz="1400" dirty="0">
                  <a:ln w="0"/>
                  <a:solidFill>
                    <a:schemeClr val="tx1"/>
                  </a:solidFill>
                  <a:effectLst>
                    <a:outerShdw blurRad="38100" dist="19050" dir="2700000" algn="tl" rotWithShape="0">
                      <a:schemeClr val="dk1">
                        <a:alpha val="40000"/>
                      </a:schemeClr>
                    </a:outerShdw>
                  </a:effectLst>
                </a:rPr>
                <a:t> Dal, a very small leftist </a:t>
              </a:r>
              <a:r>
                <a:rPr lang="en-GB" sz="1400" dirty="0" err="1">
                  <a:ln w="0"/>
                  <a:solidFill>
                    <a:schemeClr val="tx1"/>
                  </a:solidFill>
                  <a:effectLst>
                    <a:outerShdw blurRad="38100" dist="19050" dir="2700000" algn="tl" rotWithShape="0">
                      <a:schemeClr val="dk1">
                        <a:alpha val="40000"/>
                      </a:schemeClr>
                    </a:outerShdw>
                  </a:effectLst>
                </a:rPr>
                <a:t>party.The</a:t>
              </a:r>
              <a:r>
                <a:rPr lang="en-GB" sz="1400" dirty="0">
                  <a:ln w="0"/>
                  <a:solidFill>
                    <a:schemeClr val="tx1"/>
                  </a:solidFill>
                  <a:effectLst>
                    <a:outerShdw blurRad="38100" dist="19050" dir="2700000" algn="tl" rotWithShape="0">
                      <a:schemeClr val="dk1">
                        <a:alpha val="40000"/>
                      </a:schemeClr>
                    </a:outerShdw>
                  </a:effectLst>
                </a:rPr>
                <a:t> </a:t>
              </a:r>
              <a:r>
                <a:rPr lang="en-GB" sz="1400" dirty="0" err="1">
                  <a:ln w="0"/>
                  <a:solidFill>
                    <a:schemeClr val="tx1"/>
                  </a:solidFill>
                  <a:effectLst>
                    <a:outerShdw blurRad="38100" dist="19050" dir="2700000" algn="tl" rotWithShape="0">
                      <a:schemeClr val="dk1">
                        <a:alpha val="40000"/>
                      </a:schemeClr>
                    </a:outerShdw>
                  </a:effectLst>
                </a:rPr>
                <a:t>Jatiya</a:t>
              </a:r>
              <a:r>
                <a:rPr lang="en-GB" sz="1400" dirty="0">
                  <a:ln w="0"/>
                  <a:solidFill>
                    <a:schemeClr val="tx1"/>
                  </a:solidFill>
                  <a:effectLst>
                    <a:outerShdw blurRad="38100" dist="19050" dir="2700000" algn="tl" rotWithShape="0">
                      <a:schemeClr val="dk1">
                        <a:alpha val="40000"/>
                      </a:schemeClr>
                    </a:outerShdw>
                  </a:effectLst>
                </a:rPr>
                <a:t> Party never entered into a formal coalition arrangement, and party president H.M. </a:t>
              </a:r>
              <a:r>
                <a:rPr lang="en-GB" sz="1400" dirty="0" err="1">
                  <a:ln w="0"/>
                  <a:solidFill>
                    <a:schemeClr val="tx1"/>
                  </a:solidFill>
                  <a:effectLst>
                    <a:outerShdw blurRad="38100" dist="19050" dir="2700000" algn="tl" rotWithShape="0">
                      <a:schemeClr val="dk1">
                        <a:alpha val="40000"/>
                      </a:schemeClr>
                    </a:outerShdw>
                  </a:effectLst>
                </a:rPr>
                <a:t>Ershad</a:t>
              </a:r>
              <a:r>
                <a:rPr lang="en-GB" sz="1400" dirty="0">
                  <a:ln w="0"/>
                  <a:solidFill>
                    <a:schemeClr val="tx1"/>
                  </a:solidFill>
                  <a:effectLst>
                    <a:outerShdw blurRad="38100" dist="19050" dir="2700000" algn="tl" rotWithShape="0">
                      <a:schemeClr val="dk1">
                        <a:alpha val="40000"/>
                      </a:schemeClr>
                    </a:outerShdw>
                  </a:effectLst>
                </a:rPr>
                <a:t> withdrew his support from the government in September 1997. (Background Note, 2008). International and domestic election observers found the June 1996 election free and fair, and ultimately, the BNP party decided to join the new Parliament.</a:t>
              </a:r>
              <a:endParaRPr lang="en-US" sz="1400" dirty="0">
                <a:ln w="0"/>
                <a:solidFill>
                  <a:schemeClr val="tx1"/>
                </a:solidFill>
                <a:effectLst>
                  <a:outerShdw blurRad="38100" dist="19050" dir="2700000" algn="tl" rotWithShape="0">
                    <a:schemeClr val="dk1">
                      <a:alpha val="40000"/>
                    </a:schemeClr>
                  </a:outerShdw>
                </a:effectLst>
              </a:endParaRPr>
            </a:p>
          </p:txBody>
        </p:sp>
      </p:grpSp>
      <p:sp>
        <p:nvSpPr>
          <p:cNvPr id="9" name="Rectangle 8">
            <a:extLst>
              <a:ext uri="{FF2B5EF4-FFF2-40B4-BE49-F238E27FC236}">
                <a16:creationId xmlns:a16="http://schemas.microsoft.com/office/drawing/2014/main" id="{C0DBC935-315D-8BC2-D6C6-06DD2034470B}"/>
              </a:ext>
            </a:extLst>
          </p:cNvPr>
          <p:cNvSpPr/>
          <p:nvPr/>
        </p:nvSpPr>
        <p:spPr>
          <a:xfrm>
            <a:off x="0" y="6858000"/>
            <a:ext cx="14325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32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0195 0 L -0.00482 -1 " pathEditMode="relative" rAng="0" ptsTypes="AA">
                                      <p:cBhvr>
                                        <p:cTn id="6" dur="2000" fill="hold"/>
                                        <p:tgtEl>
                                          <p:spTgt spid="9"/>
                                        </p:tgtEl>
                                        <p:attrNameLst>
                                          <p:attrName>ppt_x</p:attrName>
                                          <p:attrName>ppt_y</p:attrName>
                                        </p:attrNameLst>
                                      </p:cBhvr>
                                      <p:rCtr x="-143" y="-50000"/>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3.75E-6 0 L 0.32461 -0.00949 " pathEditMode="relative" rAng="0" ptsTypes="AA">
                                      <p:cBhvr>
                                        <p:cTn id="9" dur="2000" fill="hold"/>
                                        <p:tgtEl>
                                          <p:spTgt spid="8"/>
                                        </p:tgtEl>
                                        <p:attrNameLst>
                                          <p:attrName>ppt_x</p:attrName>
                                          <p:attrName>ppt_y</p:attrName>
                                        </p:attrNameLst>
                                      </p:cBhvr>
                                      <p:rCtr x="16224" y="-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Pentagon 11">
            <a:extLst>
              <a:ext uri="{FF2B5EF4-FFF2-40B4-BE49-F238E27FC236}">
                <a16:creationId xmlns:a16="http://schemas.microsoft.com/office/drawing/2014/main" id="{31C3B3E2-F376-75D9-7EAF-6F659D390E60}"/>
              </a:ext>
            </a:extLst>
          </p:cNvPr>
          <p:cNvSpPr/>
          <p:nvPr/>
        </p:nvSpPr>
        <p:spPr>
          <a:xfrm>
            <a:off x="-3232425" y="334605"/>
            <a:ext cx="3151671" cy="1283285"/>
          </a:xfrm>
          <a:prstGeom prst="homePlate">
            <a:avLst/>
          </a:prstGeom>
          <a:solidFill>
            <a:srgbClr val="7030A0">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4DD4CC74-E1EA-4C05-3C1C-38EE818652A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8" r="88"/>
          <a:stretch>
            <a:fillRect/>
          </a:stretch>
        </p:blipFill>
        <p:spPr>
          <a:xfrm>
            <a:off x="4416552" y="673290"/>
            <a:ext cx="7373112" cy="5511419"/>
          </a:xfrm>
        </p:spPr>
      </p:pic>
      <p:sp>
        <p:nvSpPr>
          <p:cNvPr id="5" name="Text Placeholder 8">
            <a:extLst>
              <a:ext uri="{FF2B5EF4-FFF2-40B4-BE49-F238E27FC236}">
                <a16:creationId xmlns:a16="http://schemas.microsoft.com/office/drawing/2014/main" id="{B83ADA38-58DE-C7FA-09BC-E2B4CC4F4747}"/>
              </a:ext>
            </a:extLst>
          </p:cNvPr>
          <p:cNvSpPr txBox="1">
            <a:spLocks/>
          </p:cNvSpPr>
          <p:nvPr/>
        </p:nvSpPr>
        <p:spPr>
          <a:xfrm>
            <a:off x="-3380233" y="2101394"/>
            <a:ext cx="3447288" cy="4214750"/>
          </a:xfrm>
          <a:prstGeom prst="rect">
            <a:avLst/>
          </a:prstGeom>
        </p:spPr>
        <p:txBody>
          <a:bodyPr vert="horz" lIns="0" tIns="0" rIns="91440" bIns="0" rtlCol="0">
            <a:normAutofit fontScale="77500" lnSpcReduction="20000"/>
          </a:bodyPr>
          <a:lstStyle>
            <a:lvl1pPr marL="0" indent="0" algn="l" defTabSz="914400" rtl="0" eaLnBrk="1" latinLnBrk="0" hangingPunct="1">
              <a:lnSpc>
                <a:spcPct val="140000"/>
              </a:lnSpc>
              <a:spcBef>
                <a:spcPts val="1000"/>
              </a:spcBef>
              <a:buFont typeface="Calibri Light" panose="020F0302020204030204" pitchFamily="34" charset="0"/>
              <a:buNone/>
              <a:defRPr sz="1800" kern="1200">
                <a:solidFill>
                  <a:schemeClr val="tx2">
                    <a:alpha val="55000"/>
                  </a:schemeClr>
                </a:solidFill>
                <a:latin typeface="+mn-lt"/>
                <a:ea typeface="+mn-ea"/>
                <a:cs typeface="+mn-cs"/>
              </a:defRPr>
            </a:lvl1pPr>
            <a:lvl2pPr marL="457200" indent="0" algn="l" defTabSz="914400" rtl="0" eaLnBrk="1" latinLnBrk="0" hangingPunct="1">
              <a:lnSpc>
                <a:spcPct val="140000"/>
              </a:lnSpc>
              <a:spcBef>
                <a:spcPts val="500"/>
              </a:spcBef>
              <a:buFont typeface="Calibri Light" panose="020F0302020204030204" pitchFamily="34" charset="0"/>
              <a:buNone/>
              <a:defRPr sz="1400" kern="1200">
                <a:solidFill>
                  <a:schemeClr val="tx2">
                    <a:alpha val="55000"/>
                  </a:schemeClr>
                </a:solidFill>
                <a:latin typeface="+mn-lt"/>
                <a:ea typeface="+mn-ea"/>
                <a:cs typeface="+mn-cs"/>
              </a:defRPr>
            </a:lvl2pPr>
            <a:lvl3pPr marL="914400" indent="0" algn="l" defTabSz="914400" rtl="0" eaLnBrk="1" latinLnBrk="0" hangingPunct="1">
              <a:lnSpc>
                <a:spcPct val="140000"/>
              </a:lnSpc>
              <a:spcBef>
                <a:spcPts val="500"/>
              </a:spcBef>
              <a:buFont typeface="Calibri Light" panose="020F0302020204030204" pitchFamily="34" charset="0"/>
              <a:buNone/>
              <a:defRPr sz="1200" kern="1200">
                <a:solidFill>
                  <a:schemeClr val="tx2">
                    <a:alpha val="55000"/>
                  </a:schemeClr>
                </a:solidFill>
                <a:latin typeface="+mn-lt"/>
                <a:ea typeface="+mn-ea"/>
                <a:cs typeface="+mn-cs"/>
              </a:defRPr>
            </a:lvl3pPr>
            <a:lvl4pPr marL="13716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4pPr>
            <a:lvl5pPr marL="18288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Times New Roman" panose="02020603050405020304" pitchFamily="18" charset="0"/>
              </a:rPr>
              <a:t>The politics of vengeance always comes in our country. Everyday people are being killed in the fire of this political vendetta. People are living in fear. Feeling insecure in your own house. The only reason for this situation is that there is no equal rights politics in the country. Political parties have no respect. There is no national leader by whom the general people will call together or to assist the government. This national leader cannot be created because there is no friendly politics after independence, there is no politics of respect for each other.</a:t>
            </a: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F3DEED77-8FFF-7DA4-1502-37A41DAC9E1D}"/>
              </a:ext>
            </a:extLst>
          </p:cNvPr>
          <p:cNvSpPr/>
          <p:nvPr/>
        </p:nvSpPr>
        <p:spPr>
          <a:xfrm>
            <a:off x="0" y="1"/>
            <a:ext cx="6705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6">
            <a:extLst>
              <a:ext uri="{FF2B5EF4-FFF2-40B4-BE49-F238E27FC236}">
                <a16:creationId xmlns:a16="http://schemas.microsoft.com/office/drawing/2014/main" id="{97C58E1F-A799-8AA1-CA00-9D8EA79B1D02}"/>
              </a:ext>
            </a:extLst>
          </p:cNvPr>
          <p:cNvSpPr txBox="1">
            <a:spLocks/>
          </p:cNvSpPr>
          <p:nvPr/>
        </p:nvSpPr>
        <p:spPr>
          <a:xfrm>
            <a:off x="-3151402" y="431473"/>
            <a:ext cx="3218457" cy="106984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GB" sz="2200" b="1" dirty="0">
                <a:solidFill>
                  <a:srgbClr val="FFC000"/>
                </a:solidFill>
                <a:latin typeface="Verdana" panose="020B0604030504040204" pitchFamily="34" charset="0"/>
                <a:ea typeface="Calibri" panose="020F0502020204030204" pitchFamily="34" charset="0"/>
                <a:cs typeface="Times New Roman" panose="02020603050405020304" pitchFamily="18" charset="0"/>
              </a:rPr>
              <a:t>Inter and Intra-Party Conflict Resolution in Bangladesh</a:t>
            </a:r>
            <a:br>
              <a:rPr lang="en-US" sz="2200" dirty="0">
                <a:solidFill>
                  <a:srgbClr val="FFC000"/>
                </a:solidFill>
                <a:latin typeface="Calibri" panose="020F0502020204030204" pitchFamily="34" charset="0"/>
                <a:ea typeface="Calibri" panose="020F0502020204030204" pitchFamily="34" charset="0"/>
                <a:cs typeface="Times New Roman" panose="02020603050405020304" pitchFamily="18" charset="0"/>
              </a:rPr>
            </a:br>
            <a:endParaRPr lang="en-US" sz="2200" dirty="0">
              <a:solidFill>
                <a:srgbClr val="FFC000"/>
              </a:solidFill>
            </a:endParaRPr>
          </a:p>
        </p:txBody>
      </p:sp>
    </p:spTree>
    <p:extLst>
      <p:ext uri="{BB962C8B-B14F-4D97-AF65-F5344CB8AC3E}">
        <p14:creationId xmlns:p14="http://schemas.microsoft.com/office/powerpoint/2010/main" val="39974953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02839 0.0044 L 0.29076 0.0044 " pathEditMode="relative" rAng="0" ptsTypes="AA">
                                      <p:cBhvr>
                                        <p:cTn id="6" dur="2000" fill="hold"/>
                                        <p:tgtEl>
                                          <p:spTgt spid="12"/>
                                        </p:tgtEl>
                                        <p:attrNameLst>
                                          <p:attrName>ppt_x</p:attrName>
                                          <p:attrName>ppt_y</p:attrName>
                                        </p:attrNameLst>
                                      </p:cBhvr>
                                      <p:rCtr x="13112" y="0"/>
                                    </p:animMotion>
                                  </p:childTnLst>
                                </p:cTn>
                              </p:par>
                            </p:childTnLst>
                          </p:cTn>
                        </p:par>
                        <p:par>
                          <p:cTn id="7" fill="hold">
                            <p:stCondLst>
                              <p:cond delay="2000"/>
                            </p:stCondLst>
                            <p:childTnLst>
                              <p:par>
                                <p:cTn id="8" presetID="63" presetClass="path" presetSubtype="0" accel="50000" decel="50000" fill="hold" grpId="0" nodeType="afterEffect">
                                  <p:stCondLst>
                                    <p:cond delay="0"/>
                                  </p:stCondLst>
                                  <p:childTnLst>
                                    <p:animMotion origin="layout" path="M 2.29167E-6 -2.22222E-6 L 0.29245 -0.00463 " pathEditMode="relative" rAng="0" ptsTypes="AA">
                                      <p:cBhvr>
                                        <p:cTn id="9" dur="2000" fill="hold"/>
                                        <p:tgtEl>
                                          <p:spTgt spid="4"/>
                                        </p:tgtEl>
                                        <p:attrNameLst>
                                          <p:attrName>ppt_x</p:attrName>
                                          <p:attrName>ppt_y</p:attrName>
                                        </p:attrNameLst>
                                      </p:cBhvr>
                                      <p:rCtr x="14622" y="-231"/>
                                    </p:animMotion>
                                  </p:childTnLst>
                                </p:cTn>
                              </p:par>
                            </p:childTnLst>
                          </p:cTn>
                        </p:par>
                        <p:par>
                          <p:cTn id="10" fill="hold">
                            <p:stCondLst>
                              <p:cond delay="4000"/>
                            </p:stCondLst>
                            <p:childTnLst>
                              <p:par>
                                <p:cTn id="11" presetID="63" presetClass="path" presetSubtype="0" accel="50000" decel="50000" fill="hold" grpId="0" nodeType="afterEffect">
                                  <p:stCondLst>
                                    <p:cond delay="0"/>
                                  </p:stCondLst>
                                  <p:childTnLst>
                                    <p:animMotion origin="layout" path="M -0.03541 0.00416 L 0.29831 -0.00926 " pathEditMode="relative" rAng="0" ptsTypes="AA">
                                      <p:cBhvr>
                                        <p:cTn id="12" dur="2000" fill="hold"/>
                                        <p:tgtEl>
                                          <p:spTgt spid="5"/>
                                        </p:tgtEl>
                                        <p:attrNameLst>
                                          <p:attrName>ppt_x</p:attrName>
                                          <p:attrName>ppt_y</p:attrName>
                                        </p:attrNameLst>
                                      </p:cBhvr>
                                      <p:rCtr x="16693"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425D08-6505-4F53-9B03-D2F289363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DACE0D-8667-FCDB-91DB-AE3857675A35}"/>
              </a:ext>
            </a:extLst>
          </p:cNvPr>
          <p:cNvSpPr>
            <a:spLocks noGrp="1"/>
          </p:cNvSpPr>
          <p:nvPr>
            <p:ph type="title"/>
          </p:nvPr>
        </p:nvSpPr>
        <p:spPr>
          <a:xfrm>
            <a:off x="448056" y="388800"/>
            <a:ext cx="5432044" cy="860400"/>
          </a:xfrm>
        </p:spPr>
        <p:txBody>
          <a:bodyPr vert="horz" wrap="square" lIns="0" tIns="0" rIns="0" bIns="0" rtlCol="0" anchor="b">
            <a:normAutofit/>
          </a:bodyPr>
          <a:lstStyle/>
          <a:p>
            <a:pPr>
              <a:lnSpc>
                <a:spcPct val="100000"/>
              </a:lnSpc>
            </a:pPr>
            <a:r>
              <a:rPr lang="en-US" b="1" dirty="0">
                <a:ln w="0"/>
                <a:effectLst>
                  <a:outerShdw blurRad="38100" dist="19050" dir="2700000" algn="tl" rotWithShape="0">
                    <a:schemeClr val="dk1">
                      <a:alpha val="40000"/>
                    </a:schemeClr>
                  </a:outerShdw>
                </a:effectLst>
              </a:rPr>
              <a:t>Conclusion</a:t>
            </a:r>
            <a:br>
              <a:rPr lang="en-US" b="1" dirty="0">
                <a:ln w="0"/>
                <a:effectLst>
                  <a:outerShdw blurRad="38100" dist="19050" dir="2700000" algn="tl" rotWithShape="0">
                    <a:schemeClr val="dk1">
                      <a:alpha val="40000"/>
                    </a:schemeClr>
                  </a:outerShdw>
                </a:effectLst>
              </a:rPr>
            </a:br>
            <a:endParaRPr lang="en-US" b="1" dirty="0">
              <a:ln w="0"/>
              <a:effectLst>
                <a:outerShdw blurRad="38100" dist="19050" dir="2700000" algn="tl" rotWithShape="0">
                  <a:schemeClr val="dk1">
                    <a:alpha val="40000"/>
                  </a:schemeClr>
                </a:outerShdw>
              </a:effectLst>
            </a:endParaRPr>
          </a:p>
        </p:txBody>
      </p:sp>
      <p:cxnSp>
        <p:nvCxnSpPr>
          <p:cNvPr id="13" name="Straight Connector 12">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E07143B-F6A0-FF6E-BE22-5F801236C9EE}"/>
              </a:ext>
            </a:extLst>
          </p:cNvPr>
          <p:cNvSpPr>
            <a:spLocks noGrp="1"/>
          </p:cNvSpPr>
          <p:nvPr>
            <p:ph type="body" sz="half" idx="2"/>
          </p:nvPr>
        </p:nvSpPr>
        <p:spPr>
          <a:xfrm>
            <a:off x="448056" y="1944000"/>
            <a:ext cx="5432044" cy="4006800"/>
          </a:xfrm>
        </p:spPr>
        <p:txBody>
          <a:bodyPr vert="horz" wrap="square" lIns="0" tIns="0" rIns="91440" bIns="0" rtlCol="0">
            <a:normAutofit/>
          </a:bodyPr>
          <a:lstStyle/>
          <a:p>
            <a:pPr algn="just"/>
            <a:r>
              <a:rPr lang="en-US" dirty="0">
                <a:ln w="0"/>
                <a:solidFill>
                  <a:schemeClr val="tx1"/>
                </a:solidFill>
                <a:effectLst>
                  <a:outerShdw blurRad="38100" dist="19050" dir="2700000" algn="tl" rotWithShape="0">
                    <a:schemeClr val="dk1">
                      <a:alpha val="40000"/>
                    </a:schemeClr>
                  </a:outerShdw>
                </a:effectLst>
              </a:rPr>
              <a:t>Political culture is trans-mitted from one generation to another by socialization, a process in which the individual, through many experiences with parents, friends, teachers, political leaders, and others, learns politically relevant values, beliefs, and attitudes. Political culture, then, is acquired by the individual, becomes a part of his or her psychological makeup, and is manifested in his or her behavior.</a:t>
            </a:r>
          </a:p>
        </p:txBody>
      </p:sp>
      <p:pic>
        <p:nvPicPr>
          <p:cNvPr id="6" name="Picture Placeholder 5" descr="A group of people holding their hands up in the air&#10;&#10;Description automatically generated with medium confidence">
            <a:extLst>
              <a:ext uri="{FF2B5EF4-FFF2-40B4-BE49-F238E27FC236}">
                <a16:creationId xmlns:a16="http://schemas.microsoft.com/office/drawing/2014/main" id="{3E49E619-8F9E-30F0-6F5A-50777DAE852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337" r="20969" b="1"/>
          <a:stretch/>
        </p:blipFill>
        <p:spPr>
          <a:xfrm>
            <a:off x="6307308" y="450000"/>
            <a:ext cx="5441280" cy="5508000"/>
          </a:xfrm>
          <a:prstGeom prst="rect">
            <a:avLst/>
          </a:prstGeom>
        </p:spPr>
      </p:pic>
    </p:spTree>
    <p:extLst>
      <p:ext uri="{BB962C8B-B14F-4D97-AF65-F5344CB8AC3E}">
        <p14:creationId xmlns:p14="http://schemas.microsoft.com/office/powerpoint/2010/main" val="3262375970"/>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4DCCD66-38D8-DCCB-AA5A-454CDB1AADCE}"/>
              </a:ext>
            </a:extLst>
          </p:cNvPr>
          <p:cNvSpPr>
            <a:spLocks noGrp="1"/>
          </p:cNvSpPr>
          <p:nvPr>
            <p:ph type="body" sz="half" idx="2"/>
          </p:nvPr>
        </p:nvSpPr>
        <p:spPr>
          <a:xfrm>
            <a:off x="895317" y="2335695"/>
            <a:ext cx="3368570" cy="1630017"/>
          </a:xfrm>
        </p:spPr>
        <p:txBody>
          <a:bodyPr>
            <a:normAutofit/>
          </a:bodyPr>
          <a:lstStyle/>
          <a:p>
            <a:r>
              <a:rPr lang="en-US" sz="7200" dirty="0">
                <a:ln w="0"/>
                <a:solidFill>
                  <a:schemeClr val="tx1"/>
                </a:solidFill>
                <a:effectLst>
                  <a:outerShdw blurRad="38100" dist="19050" dir="2700000" algn="tl" rotWithShape="0">
                    <a:schemeClr val="dk1">
                      <a:alpha val="40000"/>
                    </a:schemeClr>
                  </a:outerShdw>
                </a:effectLst>
              </a:rPr>
              <a:t>Thanks</a:t>
            </a:r>
          </a:p>
        </p:txBody>
      </p:sp>
      <p:sp>
        <p:nvSpPr>
          <p:cNvPr id="8" name="Rectangle 7">
            <a:extLst>
              <a:ext uri="{FF2B5EF4-FFF2-40B4-BE49-F238E27FC236}">
                <a16:creationId xmlns:a16="http://schemas.microsoft.com/office/drawing/2014/main" id="{FB3E34FC-ABB4-C067-6BFF-8630852676F4}"/>
              </a:ext>
            </a:extLst>
          </p:cNvPr>
          <p:cNvSpPr/>
          <p:nvPr/>
        </p:nvSpPr>
        <p:spPr>
          <a:xfrm>
            <a:off x="-39756" y="0"/>
            <a:ext cx="4422913" cy="68579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2055B5-7E54-ECEF-64D5-94DC636C13A7}"/>
              </a:ext>
            </a:extLst>
          </p:cNvPr>
          <p:cNvSpPr/>
          <p:nvPr/>
        </p:nvSpPr>
        <p:spPr>
          <a:xfrm>
            <a:off x="-39756" y="0"/>
            <a:ext cx="169738"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Isosceles Triangle 1">
            <a:extLst>
              <a:ext uri="{FF2B5EF4-FFF2-40B4-BE49-F238E27FC236}">
                <a16:creationId xmlns:a16="http://schemas.microsoft.com/office/drawing/2014/main" id="{51000CC1-4B84-F81C-BD19-3AC6C9396C40}"/>
              </a:ext>
            </a:extLst>
          </p:cNvPr>
          <p:cNvSpPr/>
          <p:nvPr/>
        </p:nvSpPr>
        <p:spPr>
          <a:xfrm rot="16200000">
            <a:off x="878622" y="2673229"/>
            <a:ext cx="1127890" cy="1613714"/>
          </a:xfrm>
          <a:prstGeom prst="triangle">
            <a:avLst/>
          </a:prstGeom>
          <a:solidFill>
            <a:schemeClr val="accent2">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E6E073D1-C07F-ABF1-4557-3F0D480BB6F4}"/>
              </a:ext>
            </a:extLst>
          </p:cNvPr>
          <p:cNvSpPr/>
          <p:nvPr/>
        </p:nvSpPr>
        <p:spPr>
          <a:xfrm rot="5400000">
            <a:off x="2450815" y="2682969"/>
            <a:ext cx="1127890" cy="1613714"/>
          </a:xfrm>
          <a:prstGeom prst="triangle">
            <a:avLst/>
          </a:prstGeom>
          <a:solidFill>
            <a:schemeClr val="accent3">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14E85117-AED5-3A35-F722-A4AF2A3B81A4}"/>
              </a:ext>
            </a:extLst>
          </p:cNvPr>
          <p:cNvSpPr/>
          <p:nvPr/>
        </p:nvSpPr>
        <p:spPr>
          <a:xfrm rot="10800000">
            <a:off x="1643958" y="3817621"/>
            <a:ext cx="1127890" cy="1613714"/>
          </a:xfrm>
          <a:prstGeom prst="triangle">
            <a:avLst/>
          </a:prstGeom>
          <a:solidFill>
            <a:schemeClr val="accent1">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50E6B4E2-749B-814C-8D45-EC22C8B11113}"/>
              </a:ext>
            </a:extLst>
          </p:cNvPr>
          <p:cNvSpPr/>
          <p:nvPr/>
        </p:nvSpPr>
        <p:spPr>
          <a:xfrm>
            <a:off x="1643958" y="1536989"/>
            <a:ext cx="1127890" cy="1613714"/>
          </a:xfrm>
          <a:prstGeom prst="triangle">
            <a:avLst/>
          </a:prstGeom>
          <a:solidFill>
            <a:schemeClr val="tx2">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16D7CAC-55E0-DC34-0905-8A9806A773CA}"/>
              </a:ext>
            </a:extLst>
          </p:cNvPr>
          <p:cNvSpPr/>
          <p:nvPr/>
        </p:nvSpPr>
        <p:spPr>
          <a:xfrm>
            <a:off x="4383157" y="7031620"/>
            <a:ext cx="87458" cy="751133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85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42" presetClass="path" presetSubtype="0" accel="50000" decel="50000" fill="hold" grpId="0" nodeType="afterEffect">
                                  <p:stCondLst>
                                    <p:cond delay="0"/>
                                  </p:stCondLst>
                                  <p:childTnLst>
                                    <p:animMotion origin="layout" path="M -0.0026 -0.00787 L -0.00208 -1.08843 " pathEditMode="relative" rAng="0" ptsTypes="AA">
                                      <p:cBhvr>
                                        <p:cTn id="26" dur="2000" fill="hold"/>
                                        <p:tgtEl>
                                          <p:spTgt spid="3"/>
                                        </p:tgtEl>
                                        <p:attrNameLst>
                                          <p:attrName>ppt_x</p:attrName>
                                          <p:attrName>ppt_y</p:attrName>
                                        </p:attrNameLst>
                                      </p:cBhvr>
                                      <p:rCtr x="26" y="-54028"/>
                                    </p:animMotion>
                                  </p:childTnLst>
                                </p:cTn>
                              </p:par>
                            </p:childTnLst>
                          </p:cTn>
                        </p:par>
                        <p:par>
                          <p:cTn id="27" fill="hold">
                            <p:stCondLst>
                              <p:cond delay="4000"/>
                            </p:stCondLst>
                            <p:childTnLst>
                              <p:par>
                                <p:cTn id="28" presetID="63" presetClass="path" presetSubtype="0" accel="50000" decel="50000" fill="hold" grpId="0" nodeType="afterEffect">
                                  <p:stCondLst>
                                    <p:cond delay="0"/>
                                  </p:stCondLst>
                                  <p:childTnLst>
                                    <p:animMotion origin="layout" path="M -0.17422 0.00625 L 0.4263 0.00278 " pathEditMode="relative" rAng="0" ptsTypes="AA">
                                      <p:cBhvr>
                                        <p:cTn id="29" dur="2000" fill="hold"/>
                                        <p:tgtEl>
                                          <p:spTgt spid="7">
                                            <p:txEl>
                                              <p:pRg st="0" end="0"/>
                                            </p:txEl>
                                          </p:spTgt>
                                        </p:tgtEl>
                                        <p:attrNameLst>
                                          <p:attrName>ppt_x</p:attrName>
                                          <p:attrName>ppt_y</p:attrName>
                                        </p:attrNameLst>
                                      </p:cBhvr>
                                      <p:rCtr x="30026"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animBg="1"/>
      <p:bldP spid="6" grpId="0" animBg="1"/>
      <p:bldP spid="10" grpId="0" animBg="1"/>
      <p:bldP spid="17"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E544AF-687F-83DA-3ABF-788FB3DF82A1}"/>
              </a:ext>
            </a:extLst>
          </p:cNvPr>
          <p:cNvSpPr/>
          <p:nvPr/>
        </p:nvSpPr>
        <p:spPr>
          <a:xfrm>
            <a:off x="0" y="0"/>
            <a:ext cx="1628503" cy="685800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E6FBE3-1A8D-6FF2-9CDB-E05C7FE7DD22}"/>
              </a:ext>
            </a:extLst>
          </p:cNvPr>
          <p:cNvSpPr/>
          <p:nvPr/>
        </p:nvSpPr>
        <p:spPr>
          <a:xfrm>
            <a:off x="10637520" y="0"/>
            <a:ext cx="1628503" cy="685800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640C3BBB-ED37-41C0-B20F-C2D617011D0F}"/>
              </a:ext>
            </a:extLst>
          </p:cNvPr>
          <p:cNvGraphicFramePr>
            <a:graphicFrameLocks noGrp="1"/>
          </p:cNvGraphicFramePr>
          <p:nvPr>
            <p:extLst>
              <p:ext uri="{D42A27DB-BD31-4B8C-83A1-F6EECF244321}">
                <p14:modId xmlns:p14="http://schemas.microsoft.com/office/powerpoint/2010/main" val="1772991390"/>
              </p:ext>
            </p:extLst>
          </p:nvPr>
        </p:nvGraphicFramePr>
        <p:xfrm>
          <a:off x="2490651" y="2412274"/>
          <a:ext cx="7193281" cy="3168074"/>
        </p:xfrm>
        <a:graphic>
          <a:graphicData uri="http://schemas.openxmlformats.org/drawingml/2006/table">
            <a:tbl>
              <a:tblPr firstRow="1" bandRow="1">
                <a:tableStyleId>{5C22544A-7EE6-4342-B048-85BDC9FD1C3A}</a:tableStyleId>
              </a:tblPr>
              <a:tblGrid>
                <a:gridCol w="3605349">
                  <a:extLst>
                    <a:ext uri="{9D8B030D-6E8A-4147-A177-3AD203B41FA5}">
                      <a16:colId xmlns:a16="http://schemas.microsoft.com/office/drawing/2014/main" val="3044412575"/>
                    </a:ext>
                  </a:extLst>
                </a:gridCol>
                <a:gridCol w="3587932">
                  <a:extLst>
                    <a:ext uri="{9D8B030D-6E8A-4147-A177-3AD203B41FA5}">
                      <a16:colId xmlns:a16="http://schemas.microsoft.com/office/drawing/2014/main" val="1385137853"/>
                    </a:ext>
                  </a:extLst>
                </a:gridCol>
              </a:tblGrid>
              <a:tr h="613559">
                <a:tc>
                  <a:txBody>
                    <a:bodyPr/>
                    <a:lstStyle/>
                    <a:p>
                      <a:pPr algn="ctr"/>
                      <a:r>
                        <a:rPr lang="en-US" sz="1800" dirty="0"/>
                        <a:t>NAME</a:t>
                      </a:r>
                    </a:p>
                  </a:txBody>
                  <a:tcPr/>
                </a:tc>
                <a:tc>
                  <a:txBody>
                    <a:bodyPr/>
                    <a:lstStyle/>
                    <a:p>
                      <a:pPr algn="ctr"/>
                      <a:r>
                        <a:rPr lang="en-US" dirty="0"/>
                        <a:t>ID</a:t>
                      </a:r>
                    </a:p>
                  </a:txBody>
                  <a:tcPr/>
                </a:tc>
                <a:extLst>
                  <a:ext uri="{0D108BD9-81ED-4DB2-BD59-A6C34878D82A}">
                    <a16:rowId xmlns:a16="http://schemas.microsoft.com/office/drawing/2014/main" val="2315880439"/>
                  </a:ext>
                </a:extLst>
              </a:tr>
              <a:tr h="510903">
                <a:tc>
                  <a:txBody>
                    <a:bodyPr/>
                    <a:lstStyle/>
                    <a:p>
                      <a:r>
                        <a:rPr lang="en-US" dirty="0"/>
                        <a:t>ROBIUL ISLAM ROMAN</a:t>
                      </a:r>
                    </a:p>
                  </a:txBody>
                  <a:tcPr/>
                </a:tc>
                <a:tc>
                  <a:txBody>
                    <a:bodyPr/>
                    <a:lstStyle/>
                    <a:p>
                      <a:pPr algn="ctr"/>
                      <a:r>
                        <a:rPr lang="en-US" dirty="0"/>
                        <a:t>22-46490-1</a:t>
                      </a:r>
                    </a:p>
                  </a:txBody>
                  <a:tcPr/>
                </a:tc>
                <a:extLst>
                  <a:ext uri="{0D108BD9-81ED-4DB2-BD59-A6C34878D82A}">
                    <a16:rowId xmlns:a16="http://schemas.microsoft.com/office/drawing/2014/main" val="2514929476"/>
                  </a:ext>
                </a:extLst>
              </a:tr>
              <a:tr h="510903">
                <a:tc>
                  <a:txBody>
                    <a:bodyPr/>
                    <a:lstStyle/>
                    <a:p>
                      <a:r>
                        <a:rPr lang="en-US" dirty="0"/>
                        <a:t>TRIDIB SARKAR</a:t>
                      </a:r>
                    </a:p>
                  </a:txBody>
                  <a:tcPr/>
                </a:tc>
                <a:tc>
                  <a:txBody>
                    <a:bodyPr/>
                    <a:lstStyle/>
                    <a:p>
                      <a:pPr algn="ctr"/>
                      <a:r>
                        <a:rPr lang="en-US" dirty="0"/>
                        <a:t>22-46444-1</a:t>
                      </a:r>
                    </a:p>
                  </a:txBody>
                  <a:tcPr/>
                </a:tc>
                <a:extLst>
                  <a:ext uri="{0D108BD9-81ED-4DB2-BD59-A6C34878D82A}">
                    <a16:rowId xmlns:a16="http://schemas.microsoft.com/office/drawing/2014/main" val="104908746"/>
                  </a:ext>
                </a:extLst>
              </a:tr>
              <a:tr h="510903">
                <a:tc>
                  <a:txBody>
                    <a:bodyPr/>
                    <a:lstStyle/>
                    <a:p>
                      <a:r>
                        <a:rPr lang="en-US" dirty="0"/>
                        <a:t>MAHMUDUS SAMI MAAHI</a:t>
                      </a:r>
                    </a:p>
                  </a:txBody>
                  <a:tcPr/>
                </a:tc>
                <a:tc>
                  <a:txBody>
                    <a:bodyPr/>
                    <a:lstStyle/>
                    <a:p>
                      <a:pPr algn="ctr"/>
                      <a:r>
                        <a:rPr lang="en-US" dirty="0"/>
                        <a:t>22-46446-1</a:t>
                      </a:r>
                    </a:p>
                  </a:txBody>
                  <a:tcPr/>
                </a:tc>
                <a:extLst>
                  <a:ext uri="{0D108BD9-81ED-4DB2-BD59-A6C34878D82A}">
                    <a16:rowId xmlns:a16="http://schemas.microsoft.com/office/drawing/2014/main" val="1193569037"/>
                  </a:ext>
                </a:extLst>
              </a:tr>
              <a:tr h="510903">
                <a:tc>
                  <a:txBody>
                    <a:bodyPr/>
                    <a:lstStyle/>
                    <a:p>
                      <a:r>
                        <a:rPr lang="en-US" dirty="0"/>
                        <a:t>ABDULLAH AL ANJUM ARIAN</a:t>
                      </a:r>
                    </a:p>
                  </a:txBody>
                  <a:tcPr/>
                </a:tc>
                <a:tc>
                  <a:txBody>
                    <a:bodyPr/>
                    <a:lstStyle/>
                    <a:p>
                      <a:pPr algn="ctr"/>
                      <a:r>
                        <a:rPr lang="en-US" dirty="0"/>
                        <a:t>22-47637-2</a:t>
                      </a:r>
                    </a:p>
                  </a:txBody>
                  <a:tcPr/>
                </a:tc>
                <a:extLst>
                  <a:ext uri="{0D108BD9-81ED-4DB2-BD59-A6C34878D82A}">
                    <a16:rowId xmlns:a16="http://schemas.microsoft.com/office/drawing/2014/main" val="2945445918"/>
                  </a:ext>
                </a:extLst>
              </a:tr>
              <a:tr h="510903">
                <a:tc>
                  <a:txBody>
                    <a:bodyPr/>
                    <a:lstStyle/>
                    <a:p>
                      <a:r>
                        <a:rPr lang="en-US" dirty="0"/>
                        <a:t>SHISHIR MAHMUD</a:t>
                      </a:r>
                    </a:p>
                  </a:txBody>
                  <a:tcPr/>
                </a:tc>
                <a:tc>
                  <a:txBody>
                    <a:bodyPr/>
                    <a:lstStyle/>
                    <a:p>
                      <a:pPr algn="ctr"/>
                      <a:r>
                        <a:rPr lang="en-US" dirty="0"/>
                        <a:t>22-47683-2</a:t>
                      </a:r>
                    </a:p>
                  </a:txBody>
                  <a:tcPr/>
                </a:tc>
                <a:extLst>
                  <a:ext uri="{0D108BD9-81ED-4DB2-BD59-A6C34878D82A}">
                    <a16:rowId xmlns:a16="http://schemas.microsoft.com/office/drawing/2014/main" val="2268610384"/>
                  </a:ext>
                </a:extLst>
              </a:tr>
            </a:tbl>
          </a:graphicData>
        </a:graphic>
      </p:graphicFrame>
      <p:sp>
        <p:nvSpPr>
          <p:cNvPr id="14" name="TextBox 13">
            <a:extLst>
              <a:ext uri="{FF2B5EF4-FFF2-40B4-BE49-F238E27FC236}">
                <a16:creationId xmlns:a16="http://schemas.microsoft.com/office/drawing/2014/main" id="{4C66CE3B-021D-CA5D-AC7B-697685DC8CA0}"/>
              </a:ext>
            </a:extLst>
          </p:cNvPr>
          <p:cNvSpPr txBox="1"/>
          <p:nvPr/>
        </p:nvSpPr>
        <p:spPr>
          <a:xfrm>
            <a:off x="4272987" y="692877"/>
            <a:ext cx="3646025" cy="584775"/>
          </a:xfrm>
          <a:prstGeom prst="rect">
            <a:avLst/>
          </a:prstGeom>
          <a:noFill/>
        </p:spPr>
        <p:txBody>
          <a:bodyPr wrap="square" rtlCol="0">
            <a:spAutoFit/>
          </a:bodyPr>
          <a:lstStyle/>
          <a:p>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Group Member</a:t>
            </a:r>
          </a:p>
        </p:txBody>
      </p:sp>
    </p:spTree>
    <p:extLst>
      <p:ext uri="{BB962C8B-B14F-4D97-AF65-F5344CB8AC3E}">
        <p14:creationId xmlns:p14="http://schemas.microsoft.com/office/powerpoint/2010/main" val="182932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ity with a river running through it">
            <a:extLst>
              <a:ext uri="{FF2B5EF4-FFF2-40B4-BE49-F238E27FC236}">
                <a16:creationId xmlns:a16="http://schemas.microsoft.com/office/drawing/2014/main" id="{D168E786-DD19-7D7A-B29D-86CE5079155C}"/>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Layer>
                </a14:imgProps>
              </a:ext>
              <a:ext uri="{28A0092B-C50C-407E-A947-70E740481C1C}">
                <a14:useLocalDpi xmlns:a14="http://schemas.microsoft.com/office/drawing/2010/main" val="0"/>
              </a:ext>
            </a:extLst>
          </a:blip>
          <a:stretch>
            <a:fillRect/>
          </a:stretch>
        </p:blipFill>
        <p:spPr>
          <a:xfrm>
            <a:off x="-322729" y="-13957"/>
            <a:ext cx="12730790" cy="7013848"/>
          </a:xfrm>
          <a:prstGeom prst="rect">
            <a:avLst/>
          </a:prstGeom>
          <a:blipFill>
            <a:blip r:embed="rId7"/>
            <a:tile tx="0" ty="0" sx="100000" sy="100000" flip="none" algn="tl"/>
          </a:blipFill>
          <a:effectLst>
            <a:outerShdw dist="50800" algn="ctr" rotWithShape="0">
              <a:srgbClr val="000000">
                <a:alpha val="58000"/>
              </a:srgbClr>
            </a:outerShdw>
          </a:effectLst>
        </p:spPr>
      </p:pic>
      <p:pic>
        <p:nvPicPr>
          <p:cNvPr id="19" name="Picture 18" descr="A close up of a flag&#10;&#10;Description automatically generated with low confidence">
            <a:extLst>
              <a:ext uri="{FF2B5EF4-FFF2-40B4-BE49-F238E27FC236}">
                <a16:creationId xmlns:a16="http://schemas.microsoft.com/office/drawing/2014/main" id="{111B5DF8-605E-95E0-351B-58BBB28F9C76}"/>
              </a:ext>
            </a:extLst>
          </p:cNvPr>
          <p:cNvPicPr>
            <a:picLocks noChangeAspect="1"/>
          </p:cNvPicPr>
          <p:nvPr/>
        </p:nvPicPr>
        <p:blipFill>
          <a:blip r:embed="rId8">
            <a:alphaModFix amt="51000"/>
            <a:extLst>
              <a:ext uri="{BEBA8EAE-BF5A-486C-A8C5-ECC9F3942E4B}">
                <a14:imgProps xmlns:a14="http://schemas.microsoft.com/office/drawing/2010/main">
                  <a14:imgLayer r:embed="rId9">
                    <a14:imgEffect>
                      <a14:backgroundRemoval t="0" b="97050" l="393" r="92731">
                        <a14:foregroundMark x1="4574" y1="94115" x2="4819" y2="94052"/>
                        <a14:foregroundMark x1="0" y1="95280" x2="3226" y2="94458"/>
                        <a14:foregroundMark x1="25046" y1="81412" x2="25121" y2="81354"/>
                        <a14:foregroundMark x1="23885" y1="82301" x2="24254" y2="82018"/>
                        <a14:foregroundMark x1="23115" y1="82891" x2="23885" y2="82301"/>
                        <a14:foregroundMark x1="14247" y1="89687" x2="23115" y2="82891"/>
                        <a14:foregroundMark x1="786" y1="1180" x2="393" y2="65782"/>
                        <a14:foregroundMark x1="44990" y1="37463" x2="35363" y2="61357"/>
                        <a14:foregroundMark x1="33399" y1="66372" x2="39489" y2="51327"/>
                        <a14:foregroundMark x1="44401" y1="39528" x2="33792" y2="66372"/>
                        <a14:foregroundMark x1="2750" y1="94395" x2="2678" y2="95369"/>
                        <a14:foregroundMark x1="4322" y1="93215" x2="14342" y2="89676"/>
                        <a14:foregroundMark x1="14342" y1="89676" x2="14342" y2="89676"/>
                        <a14:backgroundMark x1="47151" y1="45428" x2="45383" y2="53097"/>
                        <a14:backgroundMark x1="45383" y1="53097" x2="45383" y2="53097"/>
                        <a14:backgroundMark x1="47933" y1="42262" x2="58546" y2="28319"/>
                        <a14:backgroundMark x1="62279" y1="25369" x2="88802" y2="4720"/>
                        <a14:backgroundMark x1="35363" y1="69322" x2="26719" y2="79056"/>
                        <a14:backgroundMark x1="35725" y1="67926" x2="35167" y2="69322"/>
                        <a14:backgroundMark x1="35753" y1="67948" x2="34971" y2="71976"/>
                        <a14:backgroundMark x1="34971" y1="71976" x2="25344" y2="81416"/>
                        <a14:backgroundMark x1="14538" y1="90265" x2="14056" y2="90450"/>
                        <a14:backgroundMark x1="58153" y1="29794" x2="63261" y2="25074"/>
                        <a14:backgroundMark x1="88998" y1="4130" x2="91749" y2="885"/>
                        <a14:backgroundMark x1="92927" y1="1475" x2="93124" y2="1770"/>
                        <a14:backgroundMark x1="93124" y1="1475" x2="91159" y2="295"/>
                        <a14:backgroundMark x1="92534" y1="1475" x2="93124" y2="0"/>
                        <a14:backgroundMark x1="91356" y1="1180" x2="92927" y2="0"/>
                        <a14:backgroundMark x1="2358" y1="95575" x2="2358" y2="96460"/>
                        <a14:backgroundMark x1="2358" y1="97050" x2="2358" y2="97050"/>
                        <a14:backgroundMark x1="2358" y1="97640" x2="2358" y2="97640"/>
                        <a14:backgroundMark x1="2750" y1="96755" x2="2750" y2="96755"/>
                        <a14:backgroundMark x1="2554" y1="95575" x2="3255" y2="96101"/>
                        <a14:backgroundMark x1="23576" y1="82891" x2="23576" y2="82891"/>
                        <a14:backgroundMark x1="23969" y1="82891" x2="24754" y2="82301"/>
                        <a14:backgroundMark x1="24754" y1="82301" x2="24754" y2="82301"/>
                        <a14:backgroundMark x1="25540" y1="81416" x2="25147" y2="81416"/>
                      </a14:backgroundRemoval>
                    </a14:imgEffect>
                    <a14:imgEffect>
                      <a14:colorTemperature colorTemp="5937"/>
                    </a14:imgEffect>
                    <a14:imgEffect>
                      <a14:saturation sat="99000"/>
                    </a14:imgEffect>
                  </a14:imgLayer>
                </a14:imgProps>
              </a:ext>
              <a:ext uri="{28A0092B-C50C-407E-A947-70E740481C1C}">
                <a14:useLocalDpi xmlns:a14="http://schemas.microsoft.com/office/drawing/2010/main" val="0"/>
              </a:ext>
            </a:extLst>
          </a:blip>
          <a:stretch>
            <a:fillRect/>
          </a:stretch>
        </p:blipFill>
        <p:spPr>
          <a:xfrm>
            <a:off x="-322728" y="-35664"/>
            <a:ext cx="11451392" cy="7265494"/>
          </a:xfrm>
          <a:prstGeom prst="rect">
            <a:avLst/>
          </a:prstGeom>
          <a:effectLst>
            <a:outerShdw blurRad="1270000" dist="508000" dir="5400000" algn="t" rotWithShape="0">
              <a:prstClr val="black">
                <a:alpha val="75000"/>
              </a:prstClr>
            </a:outerShdw>
          </a:effectLst>
        </p:spPr>
      </p:pic>
      <p:sp>
        <p:nvSpPr>
          <p:cNvPr id="2" name="Title 1">
            <a:extLst>
              <a:ext uri="{FF2B5EF4-FFF2-40B4-BE49-F238E27FC236}">
                <a16:creationId xmlns:a16="http://schemas.microsoft.com/office/drawing/2014/main" id="{C0D038FD-35D9-95F6-D462-4A1EC0448B3D}"/>
              </a:ext>
            </a:extLst>
          </p:cNvPr>
          <p:cNvSpPr>
            <a:spLocks noGrp="1"/>
          </p:cNvSpPr>
          <p:nvPr>
            <p:ph type="ctrTitle"/>
          </p:nvPr>
        </p:nvSpPr>
        <p:spPr>
          <a:xfrm>
            <a:off x="6375233" y="7029991"/>
            <a:ext cx="5582856" cy="2473038"/>
          </a:xfrm>
        </p:spPr>
        <p:txBody>
          <a:bodyPr>
            <a:normAutofit/>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Bangladesh study  </a:t>
            </a:r>
          </a:p>
        </p:txBody>
      </p:sp>
      <p:sp>
        <p:nvSpPr>
          <p:cNvPr id="5" name="Rectangle: Diagonal Corners Snipped 4">
            <a:extLst>
              <a:ext uri="{FF2B5EF4-FFF2-40B4-BE49-F238E27FC236}">
                <a16:creationId xmlns:a16="http://schemas.microsoft.com/office/drawing/2014/main" id="{8597442D-037B-9F35-6C5E-AF78378611F3}"/>
              </a:ext>
            </a:extLst>
          </p:cNvPr>
          <p:cNvSpPr/>
          <p:nvPr/>
        </p:nvSpPr>
        <p:spPr>
          <a:xfrm>
            <a:off x="6311900" y="7229830"/>
            <a:ext cx="5422576" cy="1014170"/>
          </a:xfrm>
          <a:prstGeom prst="snip2DiagRect">
            <a:avLst/>
          </a:prstGeom>
          <a:solidFill>
            <a:schemeClr val="accent1">
              <a:alpha val="55000"/>
            </a:schemeClr>
          </a:solidFill>
          <a:effectLst>
            <a:outerShdw blurRad="215900" dist="50800" dir="5400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01446B8-A5D2-EF87-D9C7-88D5CB76289F}"/>
              </a:ext>
            </a:extLst>
          </p:cNvPr>
          <p:cNvSpPr>
            <a:spLocks noGrp="1"/>
          </p:cNvSpPr>
          <p:nvPr>
            <p:ph type="subTitle" idx="1"/>
          </p:nvPr>
        </p:nvSpPr>
        <p:spPr>
          <a:xfrm>
            <a:off x="6452163" y="7152165"/>
            <a:ext cx="5428996" cy="1481328"/>
          </a:xfrm>
        </p:spPr>
        <p:txBody>
          <a:bodyPr>
            <a:normAutofit/>
          </a:bodyPr>
          <a:lstStyle/>
          <a:p>
            <a:r>
              <a:rPr lang="en-US" sz="2800" i="1" dirty="0">
                <a:ln w="0"/>
                <a:solidFill>
                  <a:schemeClr val="tx1"/>
                </a:solidFill>
                <a:effectLst>
                  <a:outerShdw blurRad="38100" dist="19050" dir="2700000" algn="tl" rotWithShape="0">
                    <a:schemeClr val="dk1">
                      <a:alpha val="40000"/>
                    </a:schemeClr>
                  </a:outerShdw>
                </a:effectLst>
              </a:rPr>
              <a:t>DEMOCRACY AND POLITICAL CULTURE OF BANGLADESH</a:t>
            </a:r>
          </a:p>
        </p:txBody>
      </p:sp>
    </p:spTree>
    <p:extLst>
      <p:ext uri="{BB962C8B-B14F-4D97-AF65-F5344CB8AC3E}">
        <p14:creationId xmlns:p14="http://schemas.microsoft.com/office/powerpoint/2010/main" val="3921789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2.91667E-6 -0.0118 L 0.00287 -0.80648 " pathEditMode="relative" rAng="0" ptsTypes="AA">
                                      <p:cBhvr>
                                        <p:cTn id="6" dur="2000" fill="hold"/>
                                        <p:tgtEl>
                                          <p:spTgt spid="2"/>
                                        </p:tgtEl>
                                        <p:attrNameLst>
                                          <p:attrName>ppt_x</p:attrName>
                                          <p:attrName>ppt_y</p:attrName>
                                        </p:attrNameLst>
                                      </p:cBhvr>
                                      <p:rCtr x="143" y="-39745"/>
                                    </p:animMotion>
                                  </p:childTnLst>
                                </p:cTn>
                              </p:par>
                            </p:childTnLst>
                          </p:cTn>
                        </p:par>
                        <p:par>
                          <p:cTn id="7" fill="hold">
                            <p:stCondLst>
                              <p:cond delay="2000"/>
                            </p:stCondLst>
                            <p:childTnLst>
                              <p:par>
                                <p:cTn id="8" presetID="64" presetClass="path" presetSubtype="0" accel="50000" decel="50000" fill="hold" grpId="0" nodeType="afterEffect">
                                  <p:stCondLst>
                                    <p:cond delay="0"/>
                                  </p:stCondLst>
                                  <p:childTnLst>
                                    <p:animMotion origin="layout" path="M 3.95833E-6 -1.85185E-6 L 0.00117 -0.39838 " pathEditMode="relative" rAng="0" ptsTypes="AA">
                                      <p:cBhvr>
                                        <p:cTn id="9" dur="2000" fill="hold"/>
                                        <p:tgtEl>
                                          <p:spTgt spid="3">
                                            <p:txEl>
                                              <p:pRg st="0" end="0"/>
                                            </p:txEl>
                                          </p:spTgt>
                                        </p:tgtEl>
                                        <p:attrNameLst>
                                          <p:attrName>ppt_x</p:attrName>
                                          <p:attrName>ppt_y</p:attrName>
                                        </p:attrNameLst>
                                      </p:cBhvr>
                                      <p:rCtr x="52" y="-19931"/>
                                    </p:animMotion>
                                  </p:childTnLst>
                                </p:cTn>
                              </p:par>
                            </p:childTnLst>
                          </p:cTn>
                        </p:par>
                        <p:par>
                          <p:cTn id="10" fill="hold">
                            <p:stCondLst>
                              <p:cond delay="4000"/>
                            </p:stCondLst>
                            <p:childTnLst>
                              <p:par>
                                <p:cTn id="11" presetID="64" presetClass="path" presetSubtype="0" accel="50000" decel="50000" fill="hold" grpId="0" nodeType="afterEffect">
                                  <p:stCondLst>
                                    <p:cond delay="0"/>
                                  </p:stCondLst>
                                  <p:childTnLst>
                                    <p:animMotion origin="layout" path="M -4.16667E-6 7.40741E-7 L -0.00338 -0.40972 " pathEditMode="relative" rAng="0" ptsTypes="AA">
                                      <p:cBhvr>
                                        <p:cTn id="12" dur="2000" fill="hold"/>
                                        <p:tgtEl>
                                          <p:spTgt spid="5"/>
                                        </p:tgtEl>
                                        <p:attrNameLst>
                                          <p:attrName>ppt_x</p:attrName>
                                          <p:attrName>ppt_y</p:attrName>
                                        </p:attrNameLst>
                                      </p:cBhvr>
                                      <p:rCtr x="-169" y="-2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5500">
              <a:srgbClr val="858A81"/>
            </a:gs>
            <a:gs pos="37000">
              <a:schemeClr val="accent5">
                <a:lumMod val="50000"/>
              </a:schemeClr>
            </a:gs>
            <a:gs pos="0">
              <a:schemeClr val="accent3">
                <a:lumMod val="75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1425D08-6505-4F53-9B03-D2F289363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48D43F-AA75-1070-E071-D36C15492D0E}"/>
              </a:ext>
            </a:extLst>
          </p:cNvPr>
          <p:cNvSpPr>
            <a:spLocks noGrp="1"/>
          </p:cNvSpPr>
          <p:nvPr>
            <p:ph type="title"/>
          </p:nvPr>
        </p:nvSpPr>
        <p:spPr>
          <a:xfrm>
            <a:off x="448056" y="357628"/>
            <a:ext cx="5432044" cy="860400"/>
          </a:xfrm>
        </p:spPr>
        <p:txBody>
          <a:bodyPr vert="horz" wrap="square" lIns="0" tIns="0" rIns="0" bIns="0" rtlCol="0" anchor="b">
            <a:normAutofit/>
          </a:bodyPr>
          <a:lstStyle/>
          <a:p>
            <a:pPr>
              <a:lnSpc>
                <a:spcPct val="100000"/>
              </a:lnSpc>
            </a:pPr>
            <a:r>
              <a:rPr lang="en-US" b="1" dirty="0">
                <a:solidFill>
                  <a:schemeClr val="tx1"/>
                </a:solidFill>
                <a:effectLst/>
              </a:rPr>
              <a:t>ABSTRACT</a:t>
            </a:r>
          </a:p>
        </p:txBody>
      </p:sp>
      <p:sp>
        <p:nvSpPr>
          <p:cNvPr id="30" name="Teardrop 29">
            <a:extLst>
              <a:ext uri="{FF2B5EF4-FFF2-40B4-BE49-F238E27FC236}">
                <a16:creationId xmlns:a16="http://schemas.microsoft.com/office/drawing/2014/main" id="{C46CE62F-39B6-D101-36C7-F7CE785E2D64}"/>
              </a:ext>
            </a:extLst>
          </p:cNvPr>
          <p:cNvSpPr/>
          <p:nvPr/>
        </p:nvSpPr>
        <p:spPr>
          <a:xfrm>
            <a:off x="120530" y="1993356"/>
            <a:ext cx="5728830" cy="4273566"/>
          </a:xfrm>
          <a:prstGeom prst="teardrop">
            <a:avLst/>
          </a:prstGeom>
          <a:solidFill>
            <a:schemeClr val="accent2">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6FA3237A-7679-7729-EA20-D9FA9AA06F3D}"/>
              </a:ext>
            </a:extLst>
          </p:cNvPr>
          <p:cNvSpPr>
            <a:spLocks noGrp="1"/>
          </p:cNvSpPr>
          <p:nvPr>
            <p:ph type="body" sz="half" idx="2"/>
          </p:nvPr>
        </p:nvSpPr>
        <p:spPr>
          <a:xfrm>
            <a:off x="446112" y="2126739"/>
            <a:ext cx="5432044" cy="4006800"/>
          </a:xfrm>
        </p:spPr>
        <p:txBody>
          <a:bodyPr vert="horz" wrap="square" lIns="0" tIns="0" rIns="91440" bIns="0" rtlCol="0">
            <a:normAutofit/>
          </a:bodyPr>
          <a:lstStyle/>
          <a:p>
            <a:pPr algn="just">
              <a:lnSpc>
                <a:spcPct val="130000"/>
              </a:lnSpc>
            </a:pPr>
            <a:r>
              <a:rPr lang="en-US" sz="1300" i="0" dirty="0">
                <a:ln w="0"/>
                <a:solidFill>
                  <a:schemeClr val="tx1"/>
                </a:solidFill>
                <a:effectLst>
                  <a:outerShdw blurRad="38100" dist="19050" dir="2700000" algn="tl" rotWithShape="0">
                    <a:schemeClr val="dk1">
                      <a:alpha val="40000"/>
                    </a:schemeClr>
                  </a:outerShdw>
                </a:effectLst>
              </a:rPr>
              <a:t>The political culture school argues that the values, beliefs, and skills of mass publics have an important impact on politics in general and on democratic institutions. The chapter analyzes data from World Values Surveys/European Values Surveys and finds that mass attitudes are correlated with the actual presence or absence of democracy at the societal level, but the effectiveness of given items varies a good deal, and many of them are relatively weak predictors. It demonstrates that economic development does tend to bring changes in culture and social structure that make the emergence and survival of democracy more likely. The correlations between mass attitudes and democracy are systematically higher when one use the longer period because political culture is a better predictor of the long-term stability of democracy than it is of a society's level of democracy at any given point in time.</a:t>
            </a:r>
            <a:endParaRPr lang="en-US" sz="1300" dirty="0">
              <a:ln w="0"/>
              <a:solidFill>
                <a:schemeClr val="tx1"/>
              </a:solidFill>
              <a:effectLst>
                <a:outerShdw blurRad="38100" dist="19050" dir="2700000" algn="tl" rotWithShape="0">
                  <a:schemeClr val="dk1">
                    <a:alpha val="40000"/>
                  </a:schemeClr>
                </a:outerShdw>
              </a:effectLst>
            </a:endParaRPr>
          </a:p>
          <a:p>
            <a:pPr indent="-448056" algn="just">
              <a:lnSpc>
                <a:spcPct val="130000"/>
              </a:lnSpc>
              <a:buFont typeface="Calibri Light" panose="020F0302020204030204" pitchFamily="34" charset="0"/>
              <a:buChar char="→"/>
            </a:pPr>
            <a:endParaRPr lang="en-US" sz="1300"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99FFD908-37F5-60FB-B628-04369DC1402C}"/>
              </a:ext>
            </a:extLst>
          </p:cNvPr>
          <p:cNvPicPr>
            <a:picLocks noChangeAspect="1"/>
          </p:cNvPicPr>
          <p:nvPr/>
        </p:nvPicPr>
        <p:blipFill rotWithShape="1">
          <a:blip r:embed="rId2">
            <a:extLst>
              <a:ext uri="{28A0092B-C50C-407E-A947-70E740481C1C}">
                <a14:useLocalDpi xmlns:a14="http://schemas.microsoft.com/office/drawing/2010/main" val="0"/>
              </a:ext>
            </a:extLst>
          </a:blip>
          <a:srcRect l="2226" t="2745" r="511" b="3807"/>
          <a:stretch/>
        </p:blipFill>
        <p:spPr>
          <a:xfrm>
            <a:off x="6431724" y="1218028"/>
            <a:ext cx="5434694" cy="4372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EC7AB3ED-F0E4-084B-EE70-BE6725BD8F79}"/>
              </a:ext>
            </a:extLst>
          </p:cNvPr>
          <p:cNvSpPr/>
          <p:nvPr/>
        </p:nvSpPr>
        <p:spPr>
          <a:xfrm>
            <a:off x="0" y="1"/>
            <a:ext cx="6705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8571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7C844C7-3D46-98CF-3326-7D4E35E9831C}"/>
              </a:ext>
            </a:extLst>
          </p:cNvPr>
          <p:cNvSpPr txBox="1">
            <a:spLocks/>
          </p:cNvSpPr>
          <p:nvPr/>
        </p:nvSpPr>
        <p:spPr>
          <a:xfrm>
            <a:off x="559907" y="443734"/>
            <a:ext cx="9267325" cy="749864"/>
          </a:xfrm>
          <a:prstGeom prst="rect">
            <a:avLst/>
          </a:prstGeom>
          <a:solidFill>
            <a:schemeClr val="accent1">
              <a:lumMod val="50000"/>
            </a:schemeClr>
          </a:solidFill>
        </p:spPr>
        <p:txBody>
          <a:bodyPr vert="horz" wrap="square" lIns="0" tIns="0" rIns="0" bIns="0" rtlCol="0" anchor="t">
            <a:no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pPr algn="l"/>
            <a:r>
              <a:rPr lang="en-US" sz="7200" b="1" i="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Linux Libertine"/>
              </a:rPr>
              <a:t>Journey of Bangladesh Politics</a:t>
            </a:r>
          </a:p>
        </p:txBody>
      </p:sp>
      <p:sp>
        <p:nvSpPr>
          <p:cNvPr id="6" name="Rectangle: Rounded Corners 5">
            <a:extLst>
              <a:ext uri="{FF2B5EF4-FFF2-40B4-BE49-F238E27FC236}">
                <a16:creationId xmlns:a16="http://schemas.microsoft.com/office/drawing/2014/main" id="{10860507-0DB0-D9BD-C725-D47BB57377AD}"/>
              </a:ext>
            </a:extLst>
          </p:cNvPr>
          <p:cNvSpPr/>
          <p:nvPr/>
        </p:nvSpPr>
        <p:spPr>
          <a:xfrm>
            <a:off x="559907" y="2649318"/>
            <a:ext cx="8584093" cy="3358843"/>
          </a:xfrm>
          <a:prstGeom prst="roundRect">
            <a:avLst/>
          </a:prstGeom>
          <a:solidFill>
            <a:schemeClr val="accent6">
              <a:lumMod val="7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A021FC0-B26E-8F80-A1EA-620D84B620A5}"/>
              </a:ext>
            </a:extLst>
          </p:cNvPr>
          <p:cNvSpPr>
            <a:spLocks noGrp="1"/>
          </p:cNvSpPr>
          <p:nvPr>
            <p:ph type="title"/>
          </p:nvPr>
        </p:nvSpPr>
        <p:spPr>
          <a:xfrm>
            <a:off x="-2538806" y="2564353"/>
            <a:ext cx="11392350" cy="2760681"/>
          </a:xfrm>
          <a:solidFill>
            <a:schemeClr val="bg2">
              <a:alpha val="0"/>
            </a:schemeClr>
          </a:solidFill>
        </p:spPr>
        <p:txBody>
          <a:bodyPr lIns="3383280" tIns="182880" rIns="0" bIns="1005840">
            <a:normAutofit fontScale="90000"/>
          </a:bodyPr>
          <a:lstStyle/>
          <a:p>
            <a:pPr algn="just"/>
            <a:r>
              <a:rPr lang="en-US" b="1" i="0" dirty="0">
                <a:ln w="0">
                  <a:solidFill>
                    <a:schemeClr val="bg1"/>
                  </a:solidFill>
                </a:ln>
                <a:solidFill>
                  <a:schemeClr val="tx1"/>
                </a:solidFill>
                <a:latin typeface="Arial" panose="020B0604020202020204" pitchFamily="34" charset="0"/>
              </a:rPr>
              <a:t>Politics of Bangladesh takes place in a framework of a parliamentary representative democratic republic, whereby the Prime Minister of Bangladesh is the head of government, and of a multi-party system. Executive power is exercised by the government. Legislative power is vested in both the government and parliament. The Constitution of Bangladesh was written in 1972 and has undergone seventeen amendments.</a:t>
            </a:r>
            <a:endParaRPr lang="en-US" b="1" dirty="0">
              <a:ln w="0">
                <a:solidFill>
                  <a:schemeClr val="bg1"/>
                </a:solidFill>
              </a:ln>
              <a:solidFill>
                <a:schemeClr val="tx1"/>
              </a:solidFill>
            </a:endParaRPr>
          </a:p>
        </p:txBody>
      </p:sp>
      <p:sp>
        <p:nvSpPr>
          <p:cNvPr id="2" name="Rectangle 1">
            <a:extLst>
              <a:ext uri="{FF2B5EF4-FFF2-40B4-BE49-F238E27FC236}">
                <a16:creationId xmlns:a16="http://schemas.microsoft.com/office/drawing/2014/main" id="{FDC0216A-87F4-F597-997A-EC190FB4699F}"/>
              </a:ext>
            </a:extLst>
          </p:cNvPr>
          <p:cNvSpPr/>
          <p:nvPr/>
        </p:nvSpPr>
        <p:spPr>
          <a:xfrm>
            <a:off x="0" y="1"/>
            <a:ext cx="6705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358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5500">
              <a:srgbClr val="858A81"/>
            </a:gs>
            <a:gs pos="37000">
              <a:schemeClr val="accent5">
                <a:lumMod val="50000"/>
              </a:schemeClr>
            </a:gs>
            <a:gs pos="0">
              <a:schemeClr val="accent3">
                <a:lumMod val="75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31425D08-6505-4F53-9B03-D2F289363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05DF9A-5A7D-9A70-04C0-54EDCC439D99}"/>
              </a:ext>
            </a:extLst>
          </p:cNvPr>
          <p:cNvSpPr>
            <a:spLocks noGrp="1"/>
          </p:cNvSpPr>
          <p:nvPr>
            <p:ph type="title"/>
          </p:nvPr>
        </p:nvSpPr>
        <p:spPr>
          <a:xfrm>
            <a:off x="448056" y="581401"/>
            <a:ext cx="5432044" cy="860400"/>
          </a:xfrm>
        </p:spPr>
        <p:txBody>
          <a:bodyPr vert="horz" wrap="square" lIns="0" tIns="0" rIns="0" bIns="0" rtlCol="0" anchor="b">
            <a:noAutofit/>
          </a:bodyPr>
          <a:lstStyle/>
          <a:p>
            <a:pPr>
              <a:lnSpc>
                <a:spcPct val="100000"/>
              </a:lnSpc>
            </a:pPr>
            <a:r>
              <a:rPr lang="en-US" sz="4000" b="1" dirty="0">
                <a:ln w="9525">
                  <a:solidFill>
                    <a:schemeClr val="bg1"/>
                  </a:solidFill>
                  <a:prstDash val="solid"/>
                </a:ln>
                <a:effectLst>
                  <a:outerShdw blurRad="12700" dist="38100" dir="2700000" algn="tl" rotWithShape="0">
                    <a:schemeClr val="bg1">
                      <a:lumMod val="50000"/>
                    </a:schemeClr>
                  </a:outerShdw>
                </a:effectLst>
              </a:rPr>
              <a:t>Political parties and elections </a:t>
            </a:r>
          </a:p>
        </p:txBody>
      </p:sp>
      <p:cxnSp>
        <p:nvCxnSpPr>
          <p:cNvPr id="32" name="Straight Connector 28">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text, clipart&#10;&#10;Description automatically generated">
            <a:extLst>
              <a:ext uri="{FF2B5EF4-FFF2-40B4-BE49-F238E27FC236}">
                <a16:creationId xmlns:a16="http://schemas.microsoft.com/office/drawing/2014/main" id="{78E5AB50-A45C-85EA-EC52-524802F344B4}"/>
              </a:ext>
            </a:extLst>
          </p:cNvPr>
          <p:cNvPicPr>
            <a:picLocks noChangeAspect="1"/>
          </p:cNvPicPr>
          <p:nvPr/>
        </p:nvPicPr>
        <p:blipFill rotWithShape="1">
          <a:blip r:embed="rId2">
            <a:extLst>
              <a:ext uri="{28A0092B-C50C-407E-A947-70E740481C1C}">
                <a14:useLocalDpi xmlns:a14="http://schemas.microsoft.com/office/drawing/2010/main" val="0"/>
              </a:ext>
            </a:extLst>
          </a:blip>
          <a:srcRect l="23591" r="23063"/>
          <a:stretch/>
        </p:blipFill>
        <p:spPr>
          <a:xfrm>
            <a:off x="6307308" y="418827"/>
            <a:ext cx="5441280" cy="5508000"/>
          </a:xfrm>
          <a:prstGeom prst="rect">
            <a:avLst/>
          </a:prstGeom>
        </p:spPr>
      </p:pic>
      <p:sp>
        <p:nvSpPr>
          <p:cNvPr id="3" name="Rectangle 2">
            <a:extLst>
              <a:ext uri="{FF2B5EF4-FFF2-40B4-BE49-F238E27FC236}">
                <a16:creationId xmlns:a16="http://schemas.microsoft.com/office/drawing/2014/main" id="{D4E57D06-E7D4-95DF-1476-83DB26D81880}"/>
              </a:ext>
            </a:extLst>
          </p:cNvPr>
          <p:cNvSpPr/>
          <p:nvPr/>
        </p:nvSpPr>
        <p:spPr>
          <a:xfrm>
            <a:off x="0" y="1"/>
            <a:ext cx="6705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B8CB854E-E34D-5E5A-B5F8-600EADD601A7}"/>
              </a:ext>
            </a:extLst>
          </p:cNvPr>
          <p:cNvSpPr>
            <a:spLocks noGrp="1"/>
          </p:cNvSpPr>
          <p:nvPr>
            <p:ph type="body" sz="half" idx="2"/>
          </p:nvPr>
        </p:nvSpPr>
        <p:spPr>
          <a:xfrm>
            <a:off x="450000" y="2126225"/>
            <a:ext cx="3447288" cy="4214750"/>
          </a:xfrm>
        </p:spPr>
        <p:txBody>
          <a:bodyPr>
            <a:normAutofit/>
          </a:bodyPr>
          <a:lstStyle/>
          <a:p>
            <a:pPr marL="285750" indent="-285750" algn="l">
              <a:buFont typeface="Wingdings" panose="05000000000000000000" pitchFamily="2" charset="2"/>
              <a:buChar char="Ø"/>
            </a:pPr>
            <a:r>
              <a:rPr lang="en-US" b="1" i="0"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Bangladesh </a:t>
            </a:r>
            <a:r>
              <a:rPr lang="en-US" b="1" i="0" dirty="0" err="1">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Awami</a:t>
            </a:r>
            <a:r>
              <a:rPr lang="en-US" b="1" i="0"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 League Party (AL)</a:t>
            </a:r>
          </a:p>
          <a:p>
            <a:pPr marL="285750" indent="-285750" algn="l">
              <a:buFont typeface="Wingdings" panose="05000000000000000000" pitchFamily="2" charset="2"/>
              <a:buChar char="Ø"/>
            </a:pPr>
            <a:r>
              <a:rPr lang="en-US" b="1" i="0"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Bangladesh Nationalist Party (BNP)</a:t>
            </a:r>
          </a:p>
          <a:p>
            <a:pPr marL="285750" indent="-285750" algn="l">
              <a:buFont typeface="Wingdings" panose="05000000000000000000" pitchFamily="2" charset="2"/>
              <a:buChar char="Ø"/>
            </a:pPr>
            <a:r>
              <a:rPr lang="en-US" b="1" i="0" dirty="0" err="1">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Jatiya</a:t>
            </a:r>
            <a:r>
              <a:rPr lang="en-US" b="1" i="0"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 Party (Hussain Muhammad </a:t>
            </a:r>
            <a:r>
              <a:rPr lang="en-US" b="1" i="0" dirty="0" err="1">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Ershad</a:t>
            </a:r>
            <a:r>
              <a:rPr lang="en-US" b="1" i="0"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a:t>
            </a:r>
          </a:p>
          <a:p>
            <a:pPr marL="285750" indent="-285750" algn="l">
              <a:buFont typeface="Wingdings" panose="05000000000000000000" pitchFamily="2" charset="2"/>
              <a:buChar char="Ø"/>
            </a:pPr>
            <a:r>
              <a:rPr lang="en-US" b="1" i="0"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Bangladesh Jamaat-e-</a:t>
            </a:r>
            <a:r>
              <a:rPr lang="en-US" b="1" i="0" dirty="0" err="1">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rPr>
              <a:t>Islami</a:t>
            </a:r>
            <a:endParaRPr lang="en-US" b="1" i="0"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endParaRPr>
          </a:p>
          <a:p>
            <a:pPr marL="1944" algn="l"/>
            <a:endParaRPr lang="en-US" b="1" i="0"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endParaRPr>
          </a:p>
        </p:txBody>
      </p:sp>
    </p:spTree>
    <p:extLst>
      <p:ext uri="{BB962C8B-B14F-4D97-AF65-F5344CB8AC3E}">
        <p14:creationId xmlns:p14="http://schemas.microsoft.com/office/powerpoint/2010/main" val="93056575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2BED-67A0-8897-295C-5F831D6C79A5}"/>
              </a:ext>
            </a:extLst>
          </p:cNvPr>
          <p:cNvSpPr>
            <a:spLocks noGrp="1"/>
          </p:cNvSpPr>
          <p:nvPr>
            <p:ph type="title"/>
          </p:nvPr>
        </p:nvSpPr>
        <p:spPr/>
        <p:txBody>
          <a:bodyPr>
            <a:normAutofit/>
          </a:bodyPr>
          <a:lstStyle/>
          <a:p>
            <a:pPr algn="ctr"/>
            <a:r>
              <a:rPr lang="en-US" sz="4000" dirty="0">
                <a:ln w="0"/>
                <a:solidFill>
                  <a:schemeClr val="tx1"/>
                </a:solidFill>
                <a:effectLst>
                  <a:outerShdw blurRad="38100" dist="19050" dir="2700000" algn="tl" rotWithShape="0">
                    <a:schemeClr val="dk1">
                      <a:alpha val="40000"/>
                    </a:schemeClr>
                  </a:outerShdw>
                </a:effectLst>
              </a:rPr>
              <a:t>1970 Pakistani National Assembly election</a:t>
            </a:r>
          </a:p>
        </p:txBody>
      </p:sp>
      <p:graphicFrame>
        <p:nvGraphicFramePr>
          <p:cNvPr id="14" name="Content Placeholder 13">
            <a:extLst>
              <a:ext uri="{FF2B5EF4-FFF2-40B4-BE49-F238E27FC236}">
                <a16:creationId xmlns:a16="http://schemas.microsoft.com/office/drawing/2014/main" id="{E3FF914B-3CFA-B3F3-8211-6987CBEB0311}"/>
              </a:ext>
            </a:extLst>
          </p:cNvPr>
          <p:cNvGraphicFramePr>
            <a:graphicFrameLocks noGrp="1"/>
          </p:cNvGraphicFramePr>
          <p:nvPr>
            <p:ph idx="1"/>
            <p:extLst>
              <p:ext uri="{D42A27DB-BD31-4B8C-83A1-F6EECF244321}">
                <p14:modId xmlns:p14="http://schemas.microsoft.com/office/powerpoint/2010/main" val="3229120547"/>
              </p:ext>
            </p:extLst>
          </p:nvPr>
        </p:nvGraphicFramePr>
        <p:xfrm>
          <a:off x="848756" y="1423555"/>
          <a:ext cx="10494488" cy="5045642"/>
        </p:xfrm>
        <a:graphic>
          <a:graphicData uri="http://schemas.openxmlformats.org/drawingml/2006/table">
            <a:tbl>
              <a:tblPr/>
              <a:tblGrid>
                <a:gridCol w="2623622">
                  <a:extLst>
                    <a:ext uri="{9D8B030D-6E8A-4147-A177-3AD203B41FA5}">
                      <a16:colId xmlns:a16="http://schemas.microsoft.com/office/drawing/2014/main" val="3678126779"/>
                    </a:ext>
                  </a:extLst>
                </a:gridCol>
                <a:gridCol w="2623622">
                  <a:extLst>
                    <a:ext uri="{9D8B030D-6E8A-4147-A177-3AD203B41FA5}">
                      <a16:colId xmlns:a16="http://schemas.microsoft.com/office/drawing/2014/main" val="667755061"/>
                    </a:ext>
                  </a:extLst>
                </a:gridCol>
                <a:gridCol w="2623622">
                  <a:extLst>
                    <a:ext uri="{9D8B030D-6E8A-4147-A177-3AD203B41FA5}">
                      <a16:colId xmlns:a16="http://schemas.microsoft.com/office/drawing/2014/main" val="3958606991"/>
                    </a:ext>
                  </a:extLst>
                </a:gridCol>
                <a:gridCol w="2623622">
                  <a:extLst>
                    <a:ext uri="{9D8B030D-6E8A-4147-A177-3AD203B41FA5}">
                      <a16:colId xmlns:a16="http://schemas.microsoft.com/office/drawing/2014/main" val="1894650979"/>
                    </a:ext>
                  </a:extLst>
                </a:gridCol>
              </a:tblGrid>
              <a:tr h="420470">
                <a:tc>
                  <a:txBody>
                    <a:bodyPr/>
                    <a:lstStyle/>
                    <a:p>
                      <a:pPr algn="ctr"/>
                      <a:r>
                        <a:rPr lang="en-US" sz="1400" b="1">
                          <a:solidFill>
                            <a:schemeClr val="tx1"/>
                          </a:solidFill>
                          <a:effectLst/>
                        </a:rPr>
                        <a:t>Party</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B w="7620" cap="flat" cmpd="sng" algn="ctr">
                      <a:solidFill>
                        <a:srgbClr val="A2A9B1"/>
                      </a:solidFill>
                      <a:prstDash val="solid"/>
                      <a:round/>
                      <a:headEnd type="none" w="med" len="med"/>
                      <a:tailEnd type="none" w="med" len="med"/>
                    </a:lnB>
                    <a:solidFill>
                      <a:schemeClr val="bg1">
                        <a:alpha val="45000"/>
                      </a:schemeClr>
                    </a:solidFill>
                  </a:tcPr>
                </a:tc>
                <a:tc>
                  <a:txBody>
                    <a:bodyPr/>
                    <a:lstStyle/>
                    <a:p>
                      <a:pPr algn="ctr"/>
                      <a:r>
                        <a:rPr lang="en-US" sz="1400" b="1">
                          <a:solidFill>
                            <a:schemeClr val="tx1"/>
                          </a:solidFill>
                          <a:effectLst/>
                        </a:rPr>
                        <a:t>Votes</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pPr algn="ctr"/>
                      <a:r>
                        <a:rPr lang="en-US" sz="1400" b="1">
                          <a:solidFill>
                            <a:schemeClr val="tx1"/>
                          </a:solidFill>
                          <a:effectLst/>
                        </a:rPr>
                        <a:t>%</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pPr algn="ctr"/>
                      <a:r>
                        <a:rPr lang="en-US" sz="1400" b="1" dirty="0">
                          <a:solidFill>
                            <a:schemeClr val="tx1"/>
                          </a:solidFill>
                          <a:effectLst/>
                        </a:rPr>
                        <a:t>Seats</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extLst>
                  <a:ext uri="{0D108BD9-81ED-4DB2-BD59-A6C34878D82A}">
                    <a16:rowId xmlns:a16="http://schemas.microsoft.com/office/drawing/2014/main" val="302911733"/>
                  </a:ext>
                </a:extLst>
              </a:tr>
              <a:tr h="420470">
                <a:tc>
                  <a:txBody>
                    <a:bodyPr/>
                    <a:lstStyle/>
                    <a:p>
                      <a:pPr algn="l"/>
                      <a:r>
                        <a:rPr lang="en-US" sz="1400" b="1" u="none" strike="noStrike">
                          <a:solidFill>
                            <a:schemeClr val="tx1"/>
                          </a:solidFill>
                          <a:effectLst/>
                          <a:hlinkClick r:id="rId3" tooltip="Awami League">
                            <a:extLst>
                              <a:ext uri="{A12FA001-AC4F-418D-AE19-62706E023703}">
                                <ahyp:hlinkClr xmlns:ahyp="http://schemas.microsoft.com/office/drawing/2018/hyperlinkcolor" val="tx"/>
                              </a:ext>
                            </a:extLst>
                          </a:hlinkClick>
                        </a:rPr>
                        <a:t>Awami League</a:t>
                      </a:r>
                      <a:endParaRPr lang="en-US" sz="1400" b="1">
                        <a:solidFill>
                          <a:schemeClr val="tx1"/>
                        </a:solidFill>
                        <a:effectLst/>
                      </a:endParaRP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12,338,921</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74.9</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160</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extLst>
                  <a:ext uri="{0D108BD9-81ED-4DB2-BD59-A6C34878D82A}">
                    <a16:rowId xmlns:a16="http://schemas.microsoft.com/office/drawing/2014/main" val="3282775173"/>
                  </a:ext>
                </a:extLst>
              </a:tr>
              <a:tr h="420470">
                <a:tc>
                  <a:txBody>
                    <a:bodyPr/>
                    <a:lstStyle/>
                    <a:p>
                      <a:pPr algn="l"/>
                      <a:r>
                        <a:rPr lang="en-US" sz="1400" b="1" u="none" strike="noStrike">
                          <a:solidFill>
                            <a:schemeClr val="tx1"/>
                          </a:solidFill>
                          <a:effectLst/>
                          <a:hlinkClick r:id="rId4" tooltip="Bangladesh Jamaat-e-Islami">
                            <a:extLst>
                              <a:ext uri="{A12FA001-AC4F-418D-AE19-62706E023703}">
                                <ahyp:hlinkClr xmlns:ahyp="http://schemas.microsoft.com/office/drawing/2018/hyperlinkcolor" val="tx"/>
                              </a:ext>
                            </a:extLst>
                          </a:hlinkClick>
                        </a:rPr>
                        <a:t>Jamaat-e-Islami</a:t>
                      </a:r>
                      <a:endParaRPr lang="en-US" sz="1400" b="1">
                        <a:solidFill>
                          <a:schemeClr val="tx1"/>
                        </a:solidFill>
                        <a:effectLst/>
                      </a:endParaRP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991,908</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6.0</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0</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extLst>
                  <a:ext uri="{0D108BD9-81ED-4DB2-BD59-A6C34878D82A}">
                    <a16:rowId xmlns:a16="http://schemas.microsoft.com/office/drawing/2014/main" val="4022267450"/>
                  </a:ext>
                </a:extLst>
              </a:tr>
              <a:tr h="420470">
                <a:tc>
                  <a:txBody>
                    <a:bodyPr/>
                    <a:lstStyle/>
                    <a:p>
                      <a:pPr algn="l"/>
                      <a:r>
                        <a:rPr lang="en-US" sz="1400" b="1">
                          <a:solidFill>
                            <a:schemeClr val="tx1"/>
                          </a:solidFill>
                          <a:effectLst/>
                        </a:rPr>
                        <a:t>PPP</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483,571</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2.9</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1</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extLst>
                  <a:ext uri="{0D108BD9-81ED-4DB2-BD59-A6C34878D82A}">
                    <a16:rowId xmlns:a16="http://schemas.microsoft.com/office/drawing/2014/main" val="2204505141"/>
                  </a:ext>
                </a:extLst>
              </a:tr>
              <a:tr h="735823">
                <a:tc>
                  <a:txBody>
                    <a:bodyPr/>
                    <a:lstStyle/>
                    <a:p>
                      <a:pPr algn="l"/>
                      <a:r>
                        <a:rPr lang="en-US" sz="1400" b="1" u="none" strike="noStrike">
                          <a:solidFill>
                            <a:schemeClr val="tx1"/>
                          </a:solidFill>
                          <a:effectLst/>
                          <a:hlinkClick r:id="rId5" tooltip="Pakistan Muslim League">
                            <a:extLst>
                              <a:ext uri="{A12FA001-AC4F-418D-AE19-62706E023703}">
                                <ahyp:hlinkClr xmlns:ahyp="http://schemas.microsoft.com/office/drawing/2018/hyperlinkcolor" val="tx"/>
                              </a:ext>
                            </a:extLst>
                          </a:hlinkClick>
                        </a:rPr>
                        <a:t>Pakistan Muslim League</a:t>
                      </a:r>
                      <a:r>
                        <a:rPr lang="en-US" sz="1400" b="1">
                          <a:solidFill>
                            <a:schemeClr val="tx1"/>
                          </a:solidFill>
                          <a:effectLst/>
                        </a:rPr>
                        <a:t> (Convention)</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dirty="0">
                          <a:solidFill>
                            <a:schemeClr val="tx1"/>
                          </a:solidFill>
                          <a:effectLst/>
                        </a:rPr>
                        <a:t>464,185</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2.8</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0</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extLst>
                  <a:ext uri="{0D108BD9-81ED-4DB2-BD59-A6C34878D82A}">
                    <a16:rowId xmlns:a16="http://schemas.microsoft.com/office/drawing/2014/main" val="2373931749"/>
                  </a:ext>
                </a:extLst>
              </a:tr>
              <a:tr h="735823">
                <a:tc>
                  <a:txBody>
                    <a:bodyPr/>
                    <a:lstStyle/>
                    <a:p>
                      <a:pPr algn="l"/>
                      <a:r>
                        <a:rPr lang="en-US" sz="1400" b="1" u="none" strike="noStrike">
                          <a:solidFill>
                            <a:schemeClr val="tx1"/>
                          </a:solidFill>
                          <a:effectLst/>
                          <a:hlinkClick r:id="rId6" tooltip="National Awami Party (Wali)">
                            <a:extLst>
                              <a:ext uri="{A12FA001-AC4F-418D-AE19-62706E023703}">
                                <ahyp:hlinkClr xmlns:ahyp="http://schemas.microsoft.com/office/drawing/2018/hyperlinkcolor" val="tx"/>
                              </a:ext>
                            </a:extLst>
                          </a:hlinkClick>
                        </a:rPr>
                        <a:t>National Awami Party (Wali)</a:t>
                      </a:r>
                      <a:endParaRPr lang="en-US" sz="1400" b="1">
                        <a:solidFill>
                          <a:schemeClr val="tx1"/>
                        </a:solidFill>
                        <a:effectLst/>
                      </a:endParaRP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dirty="0">
                          <a:solidFill>
                            <a:schemeClr val="tx1"/>
                          </a:solidFill>
                          <a:effectLst/>
                        </a:rPr>
                        <a:t>310,986</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1.8</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0</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extLst>
                  <a:ext uri="{0D108BD9-81ED-4DB2-BD59-A6C34878D82A}">
                    <a16:rowId xmlns:a16="http://schemas.microsoft.com/office/drawing/2014/main" val="2278878470"/>
                  </a:ext>
                </a:extLst>
              </a:tr>
              <a:tr h="735823">
                <a:tc>
                  <a:txBody>
                    <a:bodyPr/>
                    <a:lstStyle/>
                    <a:p>
                      <a:pPr algn="l"/>
                      <a:r>
                        <a:rPr lang="en-US" sz="1400" b="1" u="none" strike="noStrike">
                          <a:solidFill>
                            <a:schemeClr val="tx1"/>
                          </a:solidFill>
                          <a:effectLst/>
                          <a:hlinkClick r:id="rId5" tooltip="Pakistan Muslim League">
                            <a:extLst>
                              <a:ext uri="{A12FA001-AC4F-418D-AE19-62706E023703}">
                                <ahyp:hlinkClr xmlns:ahyp="http://schemas.microsoft.com/office/drawing/2018/hyperlinkcolor" val="tx"/>
                              </a:ext>
                            </a:extLst>
                          </a:hlinkClick>
                        </a:rPr>
                        <a:t>Pakistan Muslim League</a:t>
                      </a:r>
                      <a:r>
                        <a:rPr lang="en-US" sz="1400" b="1">
                          <a:solidFill>
                            <a:schemeClr val="tx1"/>
                          </a:solidFill>
                          <a:effectLst/>
                        </a:rPr>
                        <a:t> (Kou)</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274,453</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1.6</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dirty="0">
                          <a:solidFill>
                            <a:schemeClr val="tx1"/>
                          </a:solidFill>
                          <a:effectLst/>
                        </a:rPr>
                        <a:t>0</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extLst>
                  <a:ext uri="{0D108BD9-81ED-4DB2-BD59-A6C34878D82A}">
                    <a16:rowId xmlns:a16="http://schemas.microsoft.com/office/drawing/2014/main" val="1222713446"/>
                  </a:ext>
                </a:extLst>
              </a:tr>
              <a:tr h="735823">
                <a:tc>
                  <a:txBody>
                    <a:bodyPr/>
                    <a:lstStyle/>
                    <a:p>
                      <a:pPr algn="l"/>
                      <a:r>
                        <a:rPr lang="en-US" sz="1400" b="1" u="none" strike="noStrike">
                          <a:solidFill>
                            <a:schemeClr val="tx1"/>
                          </a:solidFill>
                          <a:effectLst/>
                          <a:hlinkClick r:id="rId5" tooltip="Pakistan Muslim League">
                            <a:extLst>
                              <a:ext uri="{A12FA001-AC4F-418D-AE19-62706E023703}">
                                <ahyp:hlinkClr xmlns:ahyp="http://schemas.microsoft.com/office/drawing/2018/hyperlinkcolor" val="tx"/>
                              </a:ext>
                            </a:extLst>
                          </a:hlinkClick>
                        </a:rPr>
                        <a:t>Pakistan Muslim League</a:t>
                      </a:r>
                      <a:r>
                        <a:rPr lang="en-US" sz="1400" b="1">
                          <a:solidFill>
                            <a:schemeClr val="tx1"/>
                          </a:solidFill>
                          <a:effectLst/>
                        </a:rPr>
                        <a:t> (Kayum)</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175,822</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1.0</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dirty="0">
                          <a:solidFill>
                            <a:schemeClr val="tx1"/>
                          </a:solidFill>
                          <a:effectLst/>
                        </a:rPr>
                        <a:t>0</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extLst>
                  <a:ext uri="{0D108BD9-81ED-4DB2-BD59-A6C34878D82A}">
                    <a16:rowId xmlns:a16="http://schemas.microsoft.com/office/drawing/2014/main" val="3794749225"/>
                  </a:ext>
                </a:extLst>
              </a:tr>
              <a:tr h="420470">
                <a:tc>
                  <a:txBody>
                    <a:bodyPr/>
                    <a:lstStyle/>
                    <a:p>
                      <a:pPr algn="l"/>
                      <a:r>
                        <a:rPr lang="en-US" sz="1400" b="1">
                          <a:solidFill>
                            <a:schemeClr val="tx1"/>
                          </a:solidFill>
                          <a:effectLst/>
                        </a:rPr>
                        <a:t>Independent</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561,083</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a:solidFill>
                            <a:schemeClr val="tx1"/>
                          </a:solidFill>
                          <a:effectLst/>
                        </a:rPr>
                        <a:t>3.4</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tc>
                  <a:txBody>
                    <a:bodyPr/>
                    <a:lstStyle/>
                    <a:p>
                      <a:r>
                        <a:rPr lang="en-US" sz="1400" b="1" dirty="0">
                          <a:solidFill>
                            <a:schemeClr val="tx1"/>
                          </a:solidFill>
                          <a:effectLst/>
                        </a:rPr>
                        <a:t>1</a:t>
                      </a:r>
                    </a:p>
                  </a:txBody>
                  <a:tcPr marL="72750" marR="72750" marT="36375" marB="36375"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chemeClr val="bg1">
                        <a:alpha val="45000"/>
                      </a:schemeClr>
                    </a:solidFill>
                  </a:tcPr>
                </a:tc>
                <a:extLst>
                  <a:ext uri="{0D108BD9-81ED-4DB2-BD59-A6C34878D82A}">
                    <a16:rowId xmlns:a16="http://schemas.microsoft.com/office/drawing/2014/main" val="46601163"/>
                  </a:ext>
                </a:extLst>
              </a:tr>
            </a:tbl>
          </a:graphicData>
        </a:graphic>
      </p:graphicFrame>
    </p:spTree>
    <p:extLst>
      <p:ext uri="{BB962C8B-B14F-4D97-AF65-F5344CB8AC3E}">
        <p14:creationId xmlns:p14="http://schemas.microsoft.com/office/powerpoint/2010/main" val="185796407"/>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000">
              <a:schemeClr val="bg2"/>
            </a:gs>
            <a:gs pos="54000">
              <a:schemeClr val="accent2">
                <a:lumMod val="75000"/>
              </a:schemeClr>
            </a:gs>
            <a:gs pos="100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23" name="Arrow: Circular 22">
            <a:extLst>
              <a:ext uri="{FF2B5EF4-FFF2-40B4-BE49-F238E27FC236}">
                <a16:creationId xmlns:a16="http://schemas.microsoft.com/office/drawing/2014/main" id="{E3EE46D9-BDFF-973E-26BE-1A22F609F9D4}"/>
              </a:ext>
            </a:extLst>
          </p:cNvPr>
          <p:cNvSpPr/>
          <p:nvPr/>
        </p:nvSpPr>
        <p:spPr>
          <a:xfrm>
            <a:off x="3101446" y="1036741"/>
            <a:ext cx="5985932" cy="5179805"/>
          </a:xfrm>
          <a:prstGeom prst="circularArrow">
            <a:avLst>
              <a:gd name="adj1" fmla="val 1874"/>
              <a:gd name="adj2" fmla="val 463357"/>
              <a:gd name="adj3" fmla="val 7889329"/>
              <a:gd name="adj4" fmla="val 12973994"/>
              <a:gd name="adj5" fmla="val 289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B7EC4B9-E9D0-E806-A42A-64EEB7F67495}"/>
              </a:ext>
            </a:extLst>
          </p:cNvPr>
          <p:cNvSpPr>
            <a:spLocks noGrp="1"/>
          </p:cNvSpPr>
          <p:nvPr>
            <p:ph type="title"/>
          </p:nvPr>
        </p:nvSpPr>
        <p:spPr/>
        <p:txBody>
          <a:bodyPr/>
          <a:lstStyle/>
          <a:p>
            <a:pPr algn="ctr"/>
            <a:r>
              <a:rPr lang="en-GB" sz="2800" b="1" dirty="0">
                <a:effectLst/>
                <a:latin typeface="Verdana" panose="020B0604030504040204" pitchFamily="34" charset="0"/>
                <a:ea typeface="Calibri" panose="020F0502020204030204" pitchFamily="34" charset="0"/>
                <a:cs typeface="Calibri" panose="020F0502020204030204" pitchFamily="34" charset="0"/>
              </a:rPr>
              <a:t>Provisional Government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C85208FD-AC0E-FB6E-0355-9E06A2691490}"/>
                  </a:ext>
                </a:extLst>
              </p:cNvPr>
              <p:cNvGraphicFramePr>
                <a:graphicFrameLocks noChangeAspect="1"/>
              </p:cNvGraphicFramePr>
              <p:nvPr>
                <p:extLst>
                  <p:ext uri="{D42A27DB-BD31-4B8C-83A1-F6EECF244321}">
                    <p14:modId xmlns:p14="http://schemas.microsoft.com/office/powerpoint/2010/main" val="3109333761"/>
                  </p:ext>
                </p:extLst>
              </p:nvPr>
            </p:nvGraphicFramePr>
            <p:xfrm>
              <a:off x="447675" y="1735138"/>
              <a:ext cx="11293475" cy="3783012"/>
            </p:xfrm>
            <a:graphic>
              <a:graphicData uri="http://schemas.microsoft.com/office/powerpoint/2016/summaryzoom">
                <psuz:summaryZm>
                  <psuz:gridLayout/>
                </psuz:summaryZm>
              </a:graphicData>
            </a:graphic>
          </p:graphicFrame>
        </mc:Choice>
        <mc:Fallback>
          <p:grpSp>
            <p:nvGrpSpPr>
              <p:cNvPr id="5" name="Summary Zoom 4">
                <a:extLst>
                  <a:ext uri="{FF2B5EF4-FFF2-40B4-BE49-F238E27FC236}">
                    <a16:creationId xmlns:a16="http://schemas.microsoft.com/office/drawing/2014/main" id="{C85208FD-AC0E-FB6E-0355-9E06A2691490}"/>
                  </a:ext>
                </a:extLst>
              </p:cNvPr>
              <p:cNvGrpSpPr>
                <a:grpSpLocks noGrp="1" noUngrp="1" noRot="1" noChangeAspect="1" noMove="1" noResize="1"/>
              </p:cNvGrpSpPr>
              <p:nvPr/>
            </p:nvGrpSpPr>
            <p:grpSpPr>
              <a:xfrm>
                <a:off x="447675" y="1735138"/>
                <a:ext cx="11293475" cy="3783012"/>
                <a:chOff x="447675" y="1735138"/>
                <a:chExt cx="11293475" cy="3783012"/>
              </a:xfrm>
            </p:grpSpPr>
          </p:grpSp>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9AF4DDE4-6BDC-FACD-8D59-92303C1C2AC0}"/>
                  </a:ext>
                </a:extLst>
              </p:cNvPr>
              <p:cNvGraphicFramePr>
                <a:graphicFrameLocks noChangeAspect="1"/>
              </p:cNvGraphicFramePr>
              <p:nvPr>
                <p:extLst>
                  <p:ext uri="{D42A27DB-BD31-4B8C-83A1-F6EECF244321}">
                    <p14:modId xmlns:p14="http://schemas.microsoft.com/office/powerpoint/2010/main" val="2061402846"/>
                  </p:ext>
                </p:extLst>
              </p:nvPr>
            </p:nvGraphicFramePr>
            <p:xfrm>
              <a:off x="3670691" y="921433"/>
              <a:ext cx="1941199" cy="1086750"/>
            </p:xfrm>
            <a:graphic>
              <a:graphicData uri="http://schemas.microsoft.com/office/powerpoint/2016/slidezoom">
                <pslz:sldZm>
                  <pslz:sldZmObj sldId="268" cId="1054098998">
                    <pslz:zmPr id="{8AD6F936-44BE-4A4C-B2BB-8FCE9E9A9FB2}" returnToParent="0" transitionDur="1000" showBg="0">
                      <p166:blipFill xmlns:p166="http://schemas.microsoft.com/office/powerpoint/2016/6/main">
                        <a:blip r:embed="rId2"/>
                        <a:stretch>
                          <a:fillRect/>
                        </a:stretch>
                      </p166:blipFill>
                      <p166:spPr xmlns:p166="http://schemas.microsoft.com/office/powerpoint/2016/6/main">
                        <a:xfrm>
                          <a:off x="0" y="0"/>
                          <a:ext cx="1941199" cy="1086750"/>
                        </a:xfrm>
                        <a:prstGeom prst="rect">
                          <a:avLst/>
                        </a:prstGeom>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9AF4DDE4-6BDC-FACD-8D59-92303C1C2AC0}"/>
                  </a:ext>
                </a:extLst>
              </p:cNvPr>
              <p:cNvPicPr>
                <a:picLocks noGrp="1" noRot="1" noChangeAspect="1" noMove="1" noResize="1" noEditPoints="1" noAdjustHandles="1" noChangeArrowheads="1" noChangeShapeType="1"/>
              </p:cNvPicPr>
              <p:nvPr/>
            </p:nvPicPr>
            <p:blipFill>
              <a:blip r:embed="rId4"/>
              <a:stretch>
                <a:fillRect/>
              </a:stretch>
            </p:blipFill>
            <p:spPr>
              <a:xfrm>
                <a:off x="3670691" y="921433"/>
                <a:ext cx="1941199" cy="108675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F82DFC9-15A7-05DA-FF7D-E866D4941606}"/>
                  </a:ext>
                </a:extLst>
              </p:cNvPr>
              <p:cNvGraphicFramePr>
                <a:graphicFrameLocks noChangeAspect="1"/>
              </p:cNvGraphicFramePr>
              <p:nvPr>
                <p:extLst>
                  <p:ext uri="{D42A27DB-BD31-4B8C-83A1-F6EECF244321}">
                    <p14:modId xmlns:p14="http://schemas.microsoft.com/office/powerpoint/2010/main" val="3264394514"/>
                  </p:ext>
                </p:extLst>
              </p:nvPr>
            </p:nvGraphicFramePr>
            <p:xfrm>
              <a:off x="5810588" y="898873"/>
              <a:ext cx="2304475" cy="1296267"/>
            </p:xfrm>
            <a:graphic>
              <a:graphicData uri="http://schemas.microsoft.com/office/powerpoint/2016/slidezoom">
                <pslz:sldZm>
                  <pslz:sldZmObj sldId="266" cId="2860060463">
                    <pslz:zmPr id="{975C8C57-D85A-4730-977A-D98C918923B9}" returnToParent="0" transitionDur="1000" showBg="0">
                      <p166:blipFill xmlns:p166="http://schemas.microsoft.com/office/powerpoint/2016/6/main">
                        <a:blip r:embed="rId5"/>
                        <a:stretch>
                          <a:fillRect/>
                        </a:stretch>
                      </p166:blipFill>
                      <p166:spPr xmlns:p166="http://schemas.microsoft.com/office/powerpoint/2016/6/main">
                        <a:xfrm>
                          <a:off x="0" y="0"/>
                          <a:ext cx="2304475" cy="1296267"/>
                        </a:xfrm>
                        <a:prstGeom prst="rect">
                          <a:avLst/>
                        </a:prstGeom>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4F82DFC9-15A7-05DA-FF7D-E866D4941606}"/>
                  </a:ext>
                </a:extLst>
              </p:cNvPr>
              <p:cNvPicPr>
                <a:picLocks noGrp="1" noRot="1" noChangeAspect="1" noMove="1" noResize="1" noEditPoints="1" noAdjustHandles="1" noChangeArrowheads="1" noChangeShapeType="1"/>
              </p:cNvPicPr>
              <p:nvPr/>
            </p:nvPicPr>
            <p:blipFill>
              <a:blip r:embed="rId7"/>
              <a:stretch>
                <a:fillRect/>
              </a:stretch>
            </p:blipFill>
            <p:spPr>
              <a:xfrm>
                <a:off x="5810588" y="898873"/>
                <a:ext cx="2304475" cy="129626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C5DC09A8-16D4-54F4-88B9-1205FDC71722}"/>
                  </a:ext>
                </a:extLst>
              </p:cNvPr>
              <p:cNvGraphicFramePr>
                <a:graphicFrameLocks noChangeAspect="1"/>
              </p:cNvGraphicFramePr>
              <p:nvPr>
                <p:extLst>
                  <p:ext uri="{D42A27DB-BD31-4B8C-83A1-F6EECF244321}">
                    <p14:modId xmlns:p14="http://schemas.microsoft.com/office/powerpoint/2010/main" val="4205502780"/>
                  </p:ext>
                </p:extLst>
              </p:nvPr>
            </p:nvGraphicFramePr>
            <p:xfrm>
              <a:off x="7063254" y="2518515"/>
              <a:ext cx="2384498" cy="1341281"/>
            </p:xfrm>
            <a:graphic>
              <a:graphicData uri="http://schemas.microsoft.com/office/powerpoint/2016/slidezoom">
                <pslz:sldZm>
                  <pslz:sldZmObj sldId="265" cId="2375564756">
                    <pslz:zmPr id="{C9E514F4-8129-4C69-9C21-9961436EACAC}" returnToParent="0" transitionDur="1000" showBg="0">
                      <p166:blipFill xmlns:p166="http://schemas.microsoft.com/office/powerpoint/2016/6/main">
                        <a:blip r:embed="rId8"/>
                        <a:stretch>
                          <a:fillRect/>
                        </a:stretch>
                      </p166:blipFill>
                      <p166:spPr xmlns:p166="http://schemas.microsoft.com/office/powerpoint/2016/6/main">
                        <a:xfrm>
                          <a:off x="0" y="0"/>
                          <a:ext cx="2384498" cy="1341281"/>
                        </a:xfrm>
                        <a:prstGeom prst="rect">
                          <a:avLst/>
                        </a:prstGeom>
                      </p166:spPr>
                    </pslz:zmPr>
                  </pslz:sldZmObj>
                </pslz:sldZm>
              </a:graphicData>
            </a:graphic>
          </p:graphicFrame>
        </mc:Choice>
        <mc:Fallback xmlns="">
          <p:pic>
            <p:nvPicPr>
              <p:cNvPr id="10" name="Slide Zoom 9">
                <a:hlinkClick r:id="rId9" action="ppaction://hlinksldjump"/>
                <a:extLst>
                  <a:ext uri="{FF2B5EF4-FFF2-40B4-BE49-F238E27FC236}">
                    <a16:creationId xmlns:a16="http://schemas.microsoft.com/office/drawing/2014/main" id="{C5DC09A8-16D4-54F4-88B9-1205FDC71722}"/>
                  </a:ext>
                </a:extLst>
              </p:cNvPr>
              <p:cNvPicPr>
                <a:picLocks noGrp="1" noRot="1" noChangeAspect="1" noMove="1" noResize="1" noEditPoints="1" noAdjustHandles="1" noChangeArrowheads="1" noChangeShapeType="1"/>
              </p:cNvPicPr>
              <p:nvPr/>
            </p:nvPicPr>
            <p:blipFill>
              <a:blip r:embed="rId10"/>
              <a:stretch>
                <a:fillRect/>
              </a:stretch>
            </p:blipFill>
            <p:spPr>
              <a:xfrm>
                <a:off x="7063254" y="2518515"/>
                <a:ext cx="2384498" cy="13412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8A36A5AE-CC88-1A12-A4BB-B09D9E6A033E}"/>
                  </a:ext>
                </a:extLst>
              </p:cNvPr>
              <p:cNvGraphicFramePr>
                <a:graphicFrameLocks noChangeAspect="1"/>
              </p:cNvGraphicFramePr>
              <p:nvPr>
                <p:extLst>
                  <p:ext uri="{D42A27DB-BD31-4B8C-83A1-F6EECF244321}">
                    <p14:modId xmlns:p14="http://schemas.microsoft.com/office/powerpoint/2010/main" val="1428081678"/>
                  </p:ext>
                </p:extLst>
              </p:nvPr>
            </p:nvGraphicFramePr>
            <p:xfrm>
              <a:off x="6572418" y="4558192"/>
              <a:ext cx="2245453" cy="1263067"/>
            </p:xfrm>
            <a:graphic>
              <a:graphicData uri="http://schemas.microsoft.com/office/powerpoint/2016/slidezoom">
                <pslz:sldZm>
                  <pslz:sldZmObj sldId="267" cId="552551744">
                    <pslz:zmPr id="{ED8DE6AE-34B6-4035-A673-98A95FB5104D}" returnToParent="0" transitionDur="1000" showBg="0">
                      <p166:blipFill xmlns:p166="http://schemas.microsoft.com/office/powerpoint/2016/6/main">
                        <a:blip r:embed="rId11"/>
                        <a:stretch>
                          <a:fillRect/>
                        </a:stretch>
                      </p166:blipFill>
                      <p166:spPr xmlns:p166="http://schemas.microsoft.com/office/powerpoint/2016/6/main">
                        <a:xfrm>
                          <a:off x="0" y="0"/>
                          <a:ext cx="2245453" cy="1263067"/>
                        </a:xfrm>
                        <a:prstGeom prst="rect">
                          <a:avLst/>
                        </a:prstGeom>
                      </p166:spPr>
                    </pslz:zmPr>
                  </pslz:sldZmObj>
                </pslz:sldZm>
              </a:graphicData>
            </a:graphic>
          </p:graphicFrame>
        </mc:Choice>
        <mc:Fallback xmlns="">
          <p:pic>
            <p:nvPicPr>
              <p:cNvPr id="12" name="Slide Zoom 11">
                <a:hlinkClick r:id="rId12" action="ppaction://hlinksldjump"/>
                <a:extLst>
                  <a:ext uri="{FF2B5EF4-FFF2-40B4-BE49-F238E27FC236}">
                    <a16:creationId xmlns:a16="http://schemas.microsoft.com/office/drawing/2014/main" id="{8A36A5AE-CC88-1A12-A4BB-B09D9E6A033E}"/>
                  </a:ext>
                </a:extLst>
              </p:cNvPr>
              <p:cNvPicPr>
                <a:picLocks noGrp="1" noRot="1" noChangeAspect="1" noMove="1" noResize="1" noEditPoints="1" noAdjustHandles="1" noChangeArrowheads="1" noChangeShapeType="1"/>
              </p:cNvPicPr>
              <p:nvPr/>
            </p:nvPicPr>
            <p:blipFill>
              <a:blip r:embed="rId13"/>
              <a:stretch>
                <a:fillRect/>
              </a:stretch>
            </p:blipFill>
            <p:spPr>
              <a:xfrm>
                <a:off x="6572418" y="4558192"/>
                <a:ext cx="2245453" cy="126306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C04C345C-F035-BE69-748E-AD211A342485}"/>
                  </a:ext>
                </a:extLst>
              </p:cNvPr>
              <p:cNvGraphicFramePr>
                <a:graphicFrameLocks noChangeAspect="1"/>
              </p:cNvGraphicFramePr>
              <p:nvPr>
                <p:extLst>
                  <p:ext uri="{D42A27DB-BD31-4B8C-83A1-F6EECF244321}">
                    <p14:modId xmlns:p14="http://schemas.microsoft.com/office/powerpoint/2010/main" val="3252463975"/>
                  </p:ext>
                </p:extLst>
              </p:nvPr>
            </p:nvGraphicFramePr>
            <p:xfrm>
              <a:off x="4417050" y="5352930"/>
              <a:ext cx="2155368" cy="1212394"/>
            </p:xfrm>
            <a:graphic>
              <a:graphicData uri="http://schemas.microsoft.com/office/powerpoint/2016/slidezoom">
                <pslz:sldZm>
                  <pslz:sldZmObj sldId="272" cId="3802329008">
                    <pslz:zmPr id="{828B61CD-550B-4F46-85E1-B787DAED58F0}" returnToParent="0" transitionDur="1000" showBg="0">
                      <p166:blipFill xmlns:p166="http://schemas.microsoft.com/office/powerpoint/2016/6/main">
                        <a:blip r:embed="rId14"/>
                        <a:stretch>
                          <a:fillRect/>
                        </a:stretch>
                      </p166:blipFill>
                      <p166:spPr xmlns:p166="http://schemas.microsoft.com/office/powerpoint/2016/6/main">
                        <a:xfrm>
                          <a:off x="0" y="0"/>
                          <a:ext cx="2155368" cy="1212394"/>
                        </a:xfrm>
                        <a:prstGeom prst="rect">
                          <a:avLst/>
                        </a:prstGeom>
                      </p166:spPr>
                    </pslz:zmPr>
                  </pslz:sldZmObj>
                </pslz:sldZm>
              </a:graphicData>
            </a:graphic>
          </p:graphicFrame>
        </mc:Choice>
        <mc:Fallback xmlns="">
          <p:pic>
            <p:nvPicPr>
              <p:cNvPr id="14" name="Slide Zoom 13">
                <a:hlinkClick r:id="rId15" action="ppaction://hlinksldjump"/>
                <a:extLst>
                  <a:ext uri="{FF2B5EF4-FFF2-40B4-BE49-F238E27FC236}">
                    <a16:creationId xmlns:a16="http://schemas.microsoft.com/office/drawing/2014/main" id="{C04C345C-F035-BE69-748E-AD211A342485}"/>
                  </a:ext>
                </a:extLst>
              </p:cNvPr>
              <p:cNvPicPr>
                <a:picLocks noGrp="1" noRot="1" noChangeAspect="1" noMove="1" noResize="1" noEditPoints="1" noAdjustHandles="1" noChangeArrowheads="1" noChangeShapeType="1"/>
              </p:cNvPicPr>
              <p:nvPr/>
            </p:nvPicPr>
            <p:blipFill>
              <a:blip r:embed="rId16"/>
              <a:stretch>
                <a:fillRect/>
              </a:stretch>
            </p:blipFill>
            <p:spPr>
              <a:xfrm>
                <a:off x="4417050" y="5352930"/>
                <a:ext cx="2155368" cy="1212394"/>
              </a:xfrm>
              <a:prstGeom prst="rect">
                <a:avLst/>
              </a:prstGeom>
            </p:spPr>
          </p:pic>
        </mc:Fallback>
      </mc:AlternateContent>
      <p:sp>
        <p:nvSpPr>
          <p:cNvPr id="3" name="Rectangle 2">
            <a:extLst>
              <a:ext uri="{FF2B5EF4-FFF2-40B4-BE49-F238E27FC236}">
                <a16:creationId xmlns:a16="http://schemas.microsoft.com/office/drawing/2014/main" id="{D29CF099-D1D7-B7EA-F128-5C9D59A4D6D9}"/>
              </a:ext>
            </a:extLst>
          </p:cNvPr>
          <p:cNvSpPr/>
          <p:nvPr/>
        </p:nvSpPr>
        <p:spPr>
          <a:xfrm>
            <a:off x="-14434" y="0"/>
            <a:ext cx="1228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EB969D5-8085-ED7F-A05C-B24A58491ECF}"/>
              </a:ext>
            </a:extLst>
          </p:cNvPr>
          <p:cNvSpPr/>
          <p:nvPr/>
        </p:nvSpPr>
        <p:spPr>
          <a:xfrm>
            <a:off x="12064679" y="0"/>
            <a:ext cx="1228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459A27-1FA2-96B0-0797-4DFBFDB8DFD8}"/>
              </a:ext>
            </a:extLst>
          </p:cNvPr>
          <p:cNvSpPr/>
          <p:nvPr/>
        </p:nvSpPr>
        <p:spPr>
          <a:xfrm rot="5400000">
            <a:off x="5975904" y="-5997441"/>
            <a:ext cx="151868" cy="121325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56B1B4-1629-57D4-A339-5110DC74568D}"/>
              </a:ext>
            </a:extLst>
          </p:cNvPr>
          <p:cNvSpPr/>
          <p:nvPr/>
        </p:nvSpPr>
        <p:spPr>
          <a:xfrm rot="5400000">
            <a:off x="6018477" y="722282"/>
            <a:ext cx="151868" cy="121325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1231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C599055-ED53-035E-2451-3978B91CE9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5" t="-481" r="754" b="529"/>
          <a:stretch/>
        </p:blipFill>
        <p:spPr>
          <a:xfrm>
            <a:off x="5459768" y="471239"/>
            <a:ext cx="5801083" cy="555669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nvGrpSpPr>
          <p:cNvPr id="9" name="Group 8">
            <a:extLst>
              <a:ext uri="{FF2B5EF4-FFF2-40B4-BE49-F238E27FC236}">
                <a16:creationId xmlns:a16="http://schemas.microsoft.com/office/drawing/2014/main" id="{47FE017B-584C-6A89-B400-8EA5CBC73EB4}"/>
              </a:ext>
            </a:extLst>
          </p:cNvPr>
          <p:cNvGrpSpPr/>
          <p:nvPr/>
        </p:nvGrpSpPr>
        <p:grpSpPr>
          <a:xfrm>
            <a:off x="-3895240" y="398016"/>
            <a:ext cx="3447288" cy="5534994"/>
            <a:chOff x="448056" y="353966"/>
            <a:chExt cx="3447288" cy="5534994"/>
          </a:xfrm>
        </p:grpSpPr>
        <p:sp>
          <p:nvSpPr>
            <p:cNvPr id="7" name="Title 3">
              <a:extLst>
                <a:ext uri="{FF2B5EF4-FFF2-40B4-BE49-F238E27FC236}">
                  <a16:creationId xmlns:a16="http://schemas.microsoft.com/office/drawing/2014/main" id="{12D268FE-4E40-F3B7-BE52-05AFFF475496}"/>
                </a:ext>
              </a:extLst>
            </p:cNvPr>
            <p:cNvSpPr txBox="1">
              <a:spLocks/>
            </p:cNvSpPr>
            <p:nvPr/>
          </p:nvSpPr>
          <p:spPr>
            <a:xfrm>
              <a:off x="448056" y="353966"/>
              <a:ext cx="3447288" cy="1069848"/>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GB" sz="1800" b="1" dirty="0">
                  <a:latin typeface="Verdana" panose="020B0604030504040204" pitchFamily="34" charset="0"/>
                  <a:ea typeface="Calibri" panose="020F0502020204030204" pitchFamily="34" charset="0"/>
                  <a:cs typeface="Calibri" panose="020F0502020204030204" pitchFamily="34" charset="0"/>
                </a:rPr>
                <a:t>Sheikh Mujibur Rahman, (1972-75)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8" name="Text Placeholder 5">
              <a:extLst>
                <a:ext uri="{FF2B5EF4-FFF2-40B4-BE49-F238E27FC236}">
                  <a16:creationId xmlns:a16="http://schemas.microsoft.com/office/drawing/2014/main" id="{F34A2921-99C7-77A6-E04F-F8DB6307BCE8}"/>
                </a:ext>
              </a:extLst>
            </p:cNvPr>
            <p:cNvSpPr txBox="1">
              <a:spLocks/>
            </p:cNvSpPr>
            <p:nvPr/>
          </p:nvSpPr>
          <p:spPr>
            <a:xfrm>
              <a:off x="448056" y="1669766"/>
              <a:ext cx="3447288" cy="4219194"/>
            </a:xfrm>
            <a:prstGeom prst="rect">
              <a:avLst/>
            </a:prstGeom>
          </p:spPr>
          <p:txBody>
            <a:bodyPr vert="horz" lIns="0" tIns="0" rIns="91440" bIns="0" rtlCol="0">
              <a:normAutofit fontScale="92500" lnSpcReduction="20000"/>
            </a:bodyPr>
            <a:lstStyle>
              <a:lvl1pPr marL="0" indent="0" algn="l" defTabSz="914400" rtl="0" eaLnBrk="1" latinLnBrk="0" hangingPunct="1">
                <a:lnSpc>
                  <a:spcPct val="140000"/>
                </a:lnSpc>
                <a:spcBef>
                  <a:spcPts val="1000"/>
                </a:spcBef>
                <a:buFont typeface="Calibri Light" panose="020F0302020204030204" pitchFamily="34" charset="0"/>
                <a:buNone/>
                <a:defRPr sz="1800" kern="1200">
                  <a:solidFill>
                    <a:schemeClr val="tx2">
                      <a:alpha val="55000"/>
                    </a:schemeClr>
                  </a:solidFill>
                  <a:latin typeface="+mn-lt"/>
                  <a:ea typeface="+mn-ea"/>
                  <a:cs typeface="+mn-cs"/>
                </a:defRPr>
              </a:lvl1pPr>
              <a:lvl2pPr marL="457200" indent="0" algn="l" defTabSz="914400" rtl="0" eaLnBrk="1" latinLnBrk="0" hangingPunct="1">
                <a:lnSpc>
                  <a:spcPct val="140000"/>
                </a:lnSpc>
                <a:spcBef>
                  <a:spcPts val="500"/>
                </a:spcBef>
                <a:buFont typeface="Calibri Light" panose="020F0302020204030204" pitchFamily="34" charset="0"/>
                <a:buNone/>
                <a:defRPr sz="1400" kern="1200">
                  <a:solidFill>
                    <a:schemeClr val="tx2">
                      <a:alpha val="55000"/>
                    </a:schemeClr>
                  </a:solidFill>
                  <a:latin typeface="+mn-lt"/>
                  <a:ea typeface="+mn-ea"/>
                  <a:cs typeface="+mn-cs"/>
                </a:defRPr>
              </a:lvl2pPr>
              <a:lvl3pPr marL="914400" indent="0" algn="l" defTabSz="914400" rtl="0" eaLnBrk="1" latinLnBrk="0" hangingPunct="1">
                <a:lnSpc>
                  <a:spcPct val="140000"/>
                </a:lnSpc>
                <a:spcBef>
                  <a:spcPts val="500"/>
                </a:spcBef>
                <a:buFont typeface="Calibri Light" panose="020F0302020204030204" pitchFamily="34" charset="0"/>
                <a:buNone/>
                <a:defRPr sz="1200" kern="1200">
                  <a:solidFill>
                    <a:schemeClr val="tx2">
                      <a:alpha val="55000"/>
                    </a:schemeClr>
                  </a:solidFill>
                  <a:latin typeface="+mn-lt"/>
                  <a:ea typeface="+mn-ea"/>
                  <a:cs typeface="+mn-cs"/>
                </a:defRPr>
              </a:lvl3pPr>
              <a:lvl4pPr marL="13716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4pPr>
              <a:lvl5pPr marL="1828800" indent="0" algn="l" defTabSz="914400" rtl="0" eaLnBrk="1" latinLnBrk="0" hangingPunct="1">
                <a:lnSpc>
                  <a:spcPct val="140000"/>
                </a:lnSpc>
                <a:spcBef>
                  <a:spcPts val="500"/>
                </a:spcBef>
                <a:buFont typeface="Calibri Light" panose="020F0302020204030204" pitchFamily="34" charset="0"/>
                <a:buNone/>
                <a:defRPr sz="1000" kern="1200">
                  <a:solidFill>
                    <a:schemeClr val="tx2">
                      <a:alpha val="5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Sheikh Mujibur Rahman came to administrative centre with immense personal popularity but had difficulty transforming this popular support into the political strength needed to function as head of government. The 1972 constitution adopted as state policy the </a:t>
              </a:r>
              <a:r>
                <a:rPr lang="en-GB" dirty="0" err="1">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Awami</a:t>
              </a:r>
              <a:r>
                <a:rPr lang="en-GB" dirty="0">
                  <a:ln w="0"/>
                  <a:solidFill>
                    <a:schemeClr val="tx1"/>
                  </a:solidFill>
                  <a:effectLst>
                    <a:outerShdw blurRad="38100" dist="19050" dir="2700000" algn="tl" rotWithShape="0">
                      <a:schemeClr val="dk1">
                        <a:alpha val="40000"/>
                      </a:schemeClr>
                    </a:outerShdw>
                  </a:effectLst>
                  <a:latin typeface="Verdana" panose="020B0604030504040204" pitchFamily="34" charset="0"/>
                  <a:ea typeface="Calibri" panose="020F0502020204030204" pitchFamily="34" charset="0"/>
                  <a:cs typeface="Calibri" panose="020F0502020204030204" pitchFamily="34" charset="0"/>
                </a:rPr>
                <a:t> League's (AL) four basic principles of nationalism, secularism, socialism, and democracy.</a:t>
              </a: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endParaRPr>
            </a:p>
          </p:txBody>
        </p:sp>
      </p:grpSp>
      <p:sp>
        <p:nvSpPr>
          <p:cNvPr id="15" name="Rectangle 14">
            <a:extLst>
              <a:ext uri="{FF2B5EF4-FFF2-40B4-BE49-F238E27FC236}">
                <a16:creationId xmlns:a16="http://schemas.microsoft.com/office/drawing/2014/main" id="{85CCBAEA-1AFD-099B-0CC9-A22CEE306A55}"/>
              </a:ext>
            </a:extLst>
          </p:cNvPr>
          <p:cNvSpPr/>
          <p:nvPr/>
        </p:nvSpPr>
        <p:spPr>
          <a:xfrm>
            <a:off x="-76200" y="6858000"/>
            <a:ext cx="14325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09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0325 0 L 0.00039 -1 " pathEditMode="relative" rAng="0" ptsTypes="AA">
                                      <p:cBhvr>
                                        <p:cTn id="6" dur="2000" fill="hold"/>
                                        <p:tgtEl>
                                          <p:spTgt spid="15"/>
                                        </p:tgtEl>
                                        <p:attrNameLst>
                                          <p:attrName>ppt_x</p:attrName>
                                          <p:attrName>ppt_y</p:attrName>
                                        </p:attrNameLst>
                                      </p:cBhvr>
                                      <p:rCtr x="-143" y="-50000"/>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00403 0.03843 L 0.36159 0.02524 " pathEditMode="relative" rAng="0" ptsTypes="AA">
                                      <p:cBhvr>
                                        <p:cTn id="9" dur="2000" fill="hold"/>
                                        <p:tgtEl>
                                          <p:spTgt spid="9"/>
                                        </p:tgtEl>
                                        <p:attrNameLst>
                                          <p:attrName>ppt_x</p:attrName>
                                          <p:attrName>ppt_y</p:attrName>
                                        </p:attrNameLst>
                                      </p:cBhvr>
                                      <p:rCtr x="17878"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ThinLine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2144</TotalTime>
  <Words>1095</Words>
  <Application>Microsoft Office PowerPoint</Application>
  <PresentationFormat>Widescreen</PresentationFormat>
  <Paragraphs>81</Paragraphs>
  <Slides>16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Calibri Light</vt:lpstr>
      <vt:lpstr>Linux Libertine</vt:lpstr>
      <vt:lpstr>Sagona Book</vt:lpstr>
      <vt:lpstr>Times New Roman</vt:lpstr>
      <vt:lpstr>Univers</vt:lpstr>
      <vt:lpstr>Verdana</vt:lpstr>
      <vt:lpstr>Wingdings</vt:lpstr>
      <vt:lpstr>ThinLineVTI</vt:lpstr>
      <vt:lpstr>PowerPoint Presentation</vt:lpstr>
      <vt:lpstr>PowerPoint Presentation</vt:lpstr>
      <vt:lpstr>Bangladesh study  </vt:lpstr>
      <vt:lpstr>ABSTRACT</vt:lpstr>
      <vt:lpstr>Politics of Bangladesh takes place in a framework of a parliamentary representative democratic republic, whereby the Prime Minister of Bangladesh is the head of government, and of a multi-party system. Executive power is exercised by the government. Legislative power is vested in both the government and parliament. The Constitution of Bangladesh was written in 1972 and has undergone seventeen amendments.</vt:lpstr>
      <vt:lpstr>Political parties and elections </vt:lpstr>
      <vt:lpstr>1970 Pakistani National Assembly election</vt:lpstr>
      <vt:lpstr>Provisional Government  </vt:lpstr>
      <vt:lpstr>PowerPoint Presentation</vt:lpstr>
      <vt:lpstr>PowerPoint Presentation</vt:lpstr>
      <vt:lpstr>PowerPoint Presentation</vt:lpstr>
      <vt:lpstr>Khaleda Zia, (1991-96)  </vt:lpstr>
      <vt:lpstr>Sheikh Hasina, (1996-2001) </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Bangladesh study</dc:title>
  <dc:creator>ummi babu</dc:creator>
  <cp:lastModifiedBy>ummi babu</cp:lastModifiedBy>
  <cp:revision>27</cp:revision>
  <dcterms:created xsi:type="dcterms:W3CDTF">2022-11-26T12:08:52Z</dcterms:created>
  <dcterms:modified xsi:type="dcterms:W3CDTF">2022-12-12T15:21:50Z</dcterms:modified>
</cp:coreProperties>
</file>